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85" r:id="rId3"/>
    <p:sldId id="257" r:id="rId4"/>
    <p:sldId id="308" r:id="rId5"/>
    <p:sldId id="263" r:id="rId6"/>
    <p:sldId id="264" r:id="rId7"/>
    <p:sldId id="267" r:id="rId8"/>
    <p:sldId id="265" r:id="rId9"/>
    <p:sldId id="266" r:id="rId10"/>
    <p:sldId id="268" r:id="rId11"/>
    <p:sldId id="269" r:id="rId12"/>
    <p:sldId id="270" r:id="rId13"/>
    <p:sldId id="271" r:id="rId14"/>
    <p:sldId id="272" r:id="rId15"/>
    <p:sldId id="273" r:id="rId16"/>
    <p:sldId id="274" r:id="rId17"/>
    <p:sldId id="275" r:id="rId18"/>
    <p:sldId id="276" r:id="rId19"/>
    <p:sldId id="278" r:id="rId20"/>
    <p:sldId id="277" r:id="rId21"/>
    <p:sldId id="279" r:id="rId22"/>
    <p:sldId id="280" r:id="rId23"/>
    <p:sldId id="281" r:id="rId24"/>
    <p:sldId id="282" r:id="rId25"/>
    <p:sldId id="283" r:id="rId26"/>
    <p:sldId id="284" r:id="rId27"/>
    <p:sldId id="288" r:id="rId28"/>
    <p:sldId id="289" r:id="rId29"/>
    <p:sldId id="290" r:id="rId30"/>
    <p:sldId id="291" r:id="rId31"/>
    <p:sldId id="292" r:id="rId32"/>
    <p:sldId id="293" r:id="rId33"/>
    <p:sldId id="294" r:id="rId34"/>
    <p:sldId id="295" r:id="rId35"/>
    <p:sldId id="296" r:id="rId36"/>
    <p:sldId id="297" r:id="rId37"/>
    <p:sldId id="307" r:id="rId38"/>
    <p:sldId id="286" r:id="rId39"/>
    <p:sldId id="298" r:id="rId40"/>
    <p:sldId id="300" r:id="rId41"/>
    <p:sldId id="303" r:id="rId42"/>
    <p:sldId id="304" r:id="rId43"/>
    <p:sldId id="305" r:id="rId44"/>
    <p:sldId id="306" r:id="rId4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40000"/>
    <a:srgbClr val="FFFF00"/>
    <a:srgbClr val="FF3300"/>
    <a:srgbClr val="000099"/>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27" autoAdjust="0"/>
    <p:restoredTop sz="64783" autoAdjust="0"/>
  </p:normalViewPr>
  <p:slideViewPr>
    <p:cSldViewPr snapToGrid="0">
      <p:cViewPr varScale="1">
        <p:scale>
          <a:sx n="68" d="100"/>
          <a:sy n="68" d="100"/>
        </p:scale>
        <p:origin x="1848" y="66"/>
      </p:cViewPr>
      <p:guideLst>
        <p:guide orient="horz" pos="2137"/>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864"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16387"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6388"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16389"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fld id="{9BDC6AB9-997B-4398-90F6-2DC136205BA9}" type="slidenum">
              <a:rPr lang="en-US"/>
              <a:pPr>
                <a:defRPr/>
              </a:pPr>
              <a:t>‹#›</a:t>
            </a:fld>
            <a:endParaRPr lang="en-US"/>
          </a:p>
        </p:txBody>
      </p:sp>
    </p:spTree>
    <p:extLst>
      <p:ext uri="{BB962C8B-B14F-4D97-AF65-F5344CB8AC3E}">
        <p14:creationId xmlns:p14="http://schemas.microsoft.com/office/powerpoint/2010/main" val="3021205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fld id="{BFCD5046-5C5B-441B-87CC-B4E6212BAFAC}" type="slidenum">
              <a:rPr lang="en-US"/>
              <a:pPr>
                <a:defRPr/>
              </a:pPr>
              <a:t>‹#›</a:t>
            </a:fld>
            <a:endParaRPr lang="en-US"/>
          </a:p>
        </p:txBody>
      </p:sp>
    </p:spTree>
    <p:extLst>
      <p:ext uri="{BB962C8B-B14F-4D97-AF65-F5344CB8AC3E}">
        <p14:creationId xmlns:p14="http://schemas.microsoft.com/office/powerpoint/2010/main" val="2660734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21152FF7-5666-4F63-8714-D45475382CB7}" type="slidenum">
              <a:rPr lang="en-US">
                <a:ea typeface="ＭＳ Ｐゴシック" charset="-128"/>
                <a:cs typeface="ＭＳ Ｐゴシック" charset="-128"/>
              </a:rPr>
              <a:pPr/>
              <a:t>1</a:t>
            </a:fld>
            <a:endParaRPr lang="en-US">
              <a:ea typeface="ＭＳ Ｐゴシック" charset="-128"/>
              <a:cs typeface="ＭＳ Ｐゴシック" charset="-128"/>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685800" y="4343400"/>
            <a:ext cx="5486400" cy="4114800"/>
          </a:xfrm>
          <a:noFill/>
          <a:ln/>
        </p:spPr>
        <p:txBody>
          <a:bodyPr/>
          <a:lstStyle/>
          <a:p>
            <a:pPr eaLnBrk="1" hangingPunct="1"/>
            <a:r>
              <a:rPr lang="en-US" sz="1000">
                <a:latin typeface="Times New Roman" charset="0"/>
              </a:rPr>
              <a:t>Always remember…</a:t>
            </a:r>
          </a:p>
          <a:p>
            <a:pPr eaLnBrk="1" hangingPunct="1"/>
            <a:endParaRPr lang="en-US" sz="1000">
              <a:latin typeface="Times New Roman" charset="0"/>
            </a:endParaRPr>
          </a:p>
          <a:p>
            <a:pPr eaLnBrk="1" hangingPunct="1">
              <a:buFontTx/>
              <a:buChar char="•"/>
            </a:pPr>
            <a:r>
              <a:rPr lang="en-US" sz="1000">
                <a:latin typeface="Times New Roman" charset="0"/>
              </a:rPr>
              <a:t>Timing</a:t>
            </a:r>
          </a:p>
          <a:p>
            <a:pPr lvl="1" eaLnBrk="1" hangingPunct="1">
              <a:buFontTx/>
              <a:buChar char="•"/>
            </a:pPr>
            <a:r>
              <a:rPr lang="en-US" sz="1000">
                <a:latin typeface="Times New Roman" charset="0"/>
              </a:rPr>
              <a:t>  Let the play happen</a:t>
            </a:r>
          </a:p>
          <a:p>
            <a:pPr eaLnBrk="1" hangingPunct="1">
              <a:buFontTx/>
              <a:buChar char="•"/>
            </a:pPr>
            <a:r>
              <a:rPr lang="en-US" sz="1000">
                <a:latin typeface="Times New Roman" charset="0"/>
              </a:rPr>
              <a:t>Communicate</a:t>
            </a:r>
          </a:p>
          <a:p>
            <a:pPr eaLnBrk="1" hangingPunct="1">
              <a:lnSpc>
                <a:spcPct val="90000"/>
              </a:lnSpc>
              <a:spcBef>
                <a:spcPct val="20000"/>
              </a:spcBef>
              <a:buFontTx/>
              <a:buChar char="•"/>
            </a:pPr>
            <a:r>
              <a:rPr lang="en-US" sz="1000">
                <a:latin typeface="Times New Roman" charset="0"/>
              </a:rPr>
              <a:t>Face the ball</a:t>
            </a:r>
          </a:p>
          <a:p>
            <a:pPr eaLnBrk="1" hangingPunct="1">
              <a:lnSpc>
                <a:spcPct val="90000"/>
              </a:lnSpc>
              <a:spcBef>
                <a:spcPct val="20000"/>
              </a:spcBef>
              <a:buFontTx/>
              <a:buChar char="•"/>
            </a:pPr>
            <a:r>
              <a:rPr lang="en-US" sz="1000">
                <a:latin typeface="Times New Roman" charset="0"/>
              </a:rPr>
              <a:t>Turn with the ball</a:t>
            </a:r>
          </a:p>
          <a:p>
            <a:pPr eaLnBrk="1" hangingPunct="1">
              <a:lnSpc>
                <a:spcPct val="90000"/>
              </a:lnSpc>
              <a:spcBef>
                <a:spcPct val="20000"/>
              </a:spcBef>
              <a:buFontTx/>
              <a:buChar char="•"/>
            </a:pPr>
            <a:r>
              <a:rPr lang="en-US" sz="1000">
                <a:latin typeface="Times New Roman" charset="0"/>
              </a:rPr>
              <a:t>Watch the ball</a:t>
            </a:r>
          </a:p>
          <a:p>
            <a:pPr lvl="1" eaLnBrk="1" hangingPunct="1">
              <a:lnSpc>
                <a:spcPct val="90000"/>
              </a:lnSpc>
              <a:spcBef>
                <a:spcPct val="20000"/>
              </a:spcBef>
              <a:buFontTx/>
              <a:buChar char="•"/>
            </a:pPr>
            <a:r>
              <a:rPr lang="en-US" sz="1000">
                <a:latin typeface="Times New Roman" charset="0"/>
              </a:rPr>
              <a:t>  Glance at the runners</a:t>
            </a:r>
          </a:p>
          <a:p>
            <a:pPr eaLnBrk="1" hangingPunct="1"/>
            <a:endParaRPr lang="en-US" sz="1000">
              <a:latin typeface="Times New Roman" charset="0"/>
            </a:endParaRPr>
          </a:p>
          <a:p>
            <a:pPr eaLnBrk="1" hangingPunct="1"/>
            <a:r>
              <a:rPr lang="en-US" sz="1000">
                <a:latin typeface="Times New Roman" charset="0"/>
              </a:rPr>
              <a:t>Five things that will help now, and as long as you umpire</a:t>
            </a:r>
          </a:p>
        </p:txBody>
      </p:sp>
    </p:spTree>
    <p:extLst>
      <p:ext uri="{BB962C8B-B14F-4D97-AF65-F5344CB8AC3E}">
        <p14:creationId xmlns:p14="http://schemas.microsoft.com/office/powerpoint/2010/main" val="474640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C892F369-0FB9-4911-83E4-BEE7ABF3E2C7}" type="slidenum">
              <a:rPr lang="en-US">
                <a:ea typeface="ＭＳ Ｐゴシック" charset="-128"/>
                <a:cs typeface="ＭＳ Ｐゴシック" charset="-128"/>
              </a:rPr>
              <a:pPr/>
              <a:t>10</a:t>
            </a:fld>
            <a:endParaRPr lang="en-US">
              <a:ea typeface="ＭＳ Ｐゴシック" charset="-128"/>
              <a:cs typeface="ＭＳ Ｐゴシック" charset="-128"/>
            </a:endParaRPr>
          </a:p>
        </p:txBody>
      </p:sp>
      <p:sp>
        <p:nvSpPr>
          <p:cNvPr id="33794" name="Rectangle 2"/>
          <p:cNvSpPr>
            <a:spLocks noGrp="1" noRot="1" noChangeAspect="1" noChangeArrowheads="1" noTextEdit="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Ball hit in the imaginary box</a:t>
            </a:r>
          </a:p>
          <a:p>
            <a:pPr eaLnBrk="1" hangingPunct="1"/>
            <a:endParaRPr lang="en-US" sz="1000">
              <a:latin typeface="Times New Roman" charset="0"/>
            </a:endParaRPr>
          </a:p>
          <a:p>
            <a:pPr eaLnBrk="1" hangingPunct="1"/>
            <a:r>
              <a:rPr lang="en-US" sz="1000">
                <a:latin typeface="Times New Roman" charset="0"/>
              </a:rPr>
              <a:t>Base Umpire: </a:t>
            </a:r>
          </a:p>
          <a:p>
            <a:pPr eaLnBrk="1" hangingPunct="1">
              <a:buFontTx/>
              <a:buChar char="•"/>
            </a:pPr>
            <a:r>
              <a:rPr lang="en-US" sz="1000">
                <a:latin typeface="Times New Roman" charset="0"/>
              </a:rPr>
              <a:t>Step just a few steps into fair territory to see the play and make the call.  If the ball gets by the 1st baseman you will have to really hustle to get inside the diamond and be in position to make a call at 2nd base.</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In this area, the plate umpire has the fair/foul call for both the baselines, plus whether or not the batter/runner is in the 3-foot running lane</a:t>
            </a:r>
          </a:p>
          <a:p>
            <a:pPr eaLnBrk="1" hangingPunct="1">
              <a:buFontTx/>
              <a:buChar char="•"/>
            </a:pPr>
            <a:r>
              <a:rPr lang="en-US" sz="1000">
                <a:latin typeface="Times New Roman" charset="0"/>
              </a:rPr>
              <a:t>If the batter/runner is hit with the throw to 1</a:t>
            </a:r>
            <a:r>
              <a:rPr lang="en-US" sz="1000" baseline="30000">
                <a:latin typeface="Times New Roman" charset="0"/>
              </a:rPr>
              <a:t>st</a:t>
            </a:r>
            <a:r>
              <a:rPr lang="en-US" sz="1000">
                <a:latin typeface="Times New Roman" charset="0"/>
              </a:rPr>
              <a:t>, it is the plate umpires call</a:t>
            </a:r>
          </a:p>
          <a:p>
            <a:pPr eaLnBrk="1" hangingPunct="1">
              <a:buFontTx/>
              <a:buChar char="•"/>
            </a:pPr>
            <a:r>
              <a:rPr lang="en-US" sz="1000">
                <a:latin typeface="Times New Roman" charset="0"/>
              </a:rPr>
              <a:t>The plate umpire has to be careful that he does not overrun the original play on the ball</a:t>
            </a:r>
          </a:p>
          <a:p>
            <a:pPr eaLnBrk="1" hangingPunct="1">
              <a:buFontTx/>
              <a:buChar char="•"/>
            </a:pPr>
            <a:r>
              <a:rPr lang="en-US" sz="1000">
                <a:latin typeface="Times New Roman" charset="0"/>
              </a:rPr>
              <a:t>If he does, he is then in a position where he could possibly be hit by the throw</a:t>
            </a:r>
          </a:p>
          <a:p>
            <a:pPr eaLnBrk="1" hangingPunct="1"/>
            <a:endParaRPr lang="en-US" sz="1000"/>
          </a:p>
          <a:p>
            <a:pPr eaLnBrk="1" hangingPunct="1"/>
            <a:endParaRPr lang="en-US" sz="1000"/>
          </a:p>
        </p:txBody>
      </p:sp>
    </p:spTree>
    <p:extLst>
      <p:ext uri="{BB962C8B-B14F-4D97-AF65-F5344CB8AC3E}">
        <p14:creationId xmlns:p14="http://schemas.microsoft.com/office/powerpoint/2010/main" val="1335623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C80A9F29-8D99-4172-9741-454C0B9F481A}" type="slidenum">
              <a:rPr lang="en-US">
                <a:ea typeface="ＭＳ Ｐゴシック" charset="-128"/>
                <a:cs typeface="ＭＳ Ｐゴシック" charset="-128"/>
              </a:rPr>
              <a:pPr/>
              <a:t>11</a:t>
            </a:fld>
            <a:endParaRPr lang="en-US">
              <a:ea typeface="ＭＳ Ｐゴシック" charset="-128"/>
              <a:cs typeface="ＭＳ Ｐゴシック" charset="-128"/>
            </a:endParaRPr>
          </a:p>
        </p:txBody>
      </p:sp>
      <p:sp>
        <p:nvSpPr>
          <p:cNvPr id="35842" name="Rectangle 2"/>
          <p:cNvSpPr>
            <a:spLocks noGrp="1" noRot="1" noChangeAspect="1" noChangeArrowheads="1" noTextEdit="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2</a:t>
            </a:r>
            <a:r>
              <a:rPr lang="en-US" sz="1000" baseline="30000">
                <a:latin typeface="Times New Roman" charset="0"/>
              </a:rPr>
              <a:t>nd</a:t>
            </a:r>
            <a:r>
              <a:rPr lang="en-US" sz="1000">
                <a:latin typeface="Times New Roman" charset="0"/>
              </a:rPr>
              <a:t> base, 1</a:t>
            </a:r>
            <a:r>
              <a:rPr lang="en-US" sz="1000" baseline="30000">
                <a:latin typeface="Times New Roman" charset="0"/>
              </a:rPr>
              <a:t>st</a:t>
            </a:r>
            <a:r>
              <a:rPr lang="en-US" sz="1000">
                <a:latin typeface="Times New Roman" charset="0"/>
              </a:rPr>
              <a:t> base</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Move off the line 2-3 steps into fair territory, 15-20 feet from the base</a:t>
            </a:r>
          </a:p>
          <a:p>
            <a:pPr eaLnBrk="1" hangingPunct="1">
              <a:buFontTx/>
              <a:buChar char="•"/>
            </a:pPr>
            <a:r>
              <a:rPr lang="en-US" sz="1000">
                <a:latin typeface="Times New Roman" charset="0"/>
              </a:rPr>
              <a:t>If the pitcher covers 1</a:t>
            </a:r>
            <a:r>
              <a:rPr lang="en-US" sz="1000" baseline="30000">
                <a:latin typeface="Times New Roman" charset="0"/>
              </a:rPr>
              <a:t>st</a:t>
            </a:r>
            <a:r>
              <a:rPr lang="en-US" sz="1000">
                <a:latin typeface="Times New Roman" charset="0"/>
              </a:rPr>
              <a:t> base, make sure your eyes return to the ball in the pitcher’s possession after he touches the base to make sure he has control of the ball </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Move up to the 45-foot line to observe the play and be ready for an overthrow</a:t>
            </a:r>
            <a:endParaRPr lang="en-US" sz="1000"/>
          </a:p>
          <a:p>
            <a:pPr eaLnBrk="1" hangingPunct="1"/>
            <a:endParaRPr lang="en-US" sz="1000"/>
          </a:p>
        </p:txBody>
      </p:sp>
    </p:spTree>
    <p:extLst>
      <p:ext uri="{BB962C8B-B14F-4D97-AF65-F5344CB8AC3E}">
        <p14:creationId xmlns:p14="http://schemas.microsoft.com/office/powerpoint/2010/main" val="47489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F9BFB170-39CF-457E-8CEE-25060C15C86C}" type="slidenum">
              <a:rPr lang="en-US">
                <a:ea typeface="ＭＳ Ｐゴシック" charset="-128"/>
                <a:cs typeface="ＭＳ Ｐゴシック" charset="-128"/>
              </a:rPr>
              <a:pPr/>
              <a:t>12</a:t>
            </a:fld>
            <a:endParaRPr lang="en-US">
              <a:ea typeface="ＭＳ Ｐゴシック" charset="-128"/>
              <a:cs typeface="ＭＳ Ｐゴシック" charset="-128"/>
            </a:endParaRPr>
          </a:p>
        </p:txBody>
      </p:sp>
      <p:sp>
        <p:nvSpPr>
          <p:cNvPr id="37890" name="Rectangle 2"/>
          <p:cNvSpPr>
            <a:spLocks noGrp="1" noRot="1" noChangeAspect="1" noChangeArrowheads="1" noTextEdit="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Overthrow at 1</a:t>
            </a:r>
            <a:r>
              <a:rPr lang="en-US" sz="1000" baseline="30000" dirty="0">
                <a:latin typeface="Times New Roman" charset="0"/>
              </a:rPr>
              <a:t>st</a:t>
            </a:r>
            <a:r>
              <a:rPr lang="en-US" sz="1000" dirty="0">
                <a:latin typeface="Times New Roman" charset="0"/>
              </a:rPr>
              <a:t> base</a:t>
            </a:r>
          </a:p>
          <a:p>
            <a:pPr eaLnBrk="1" hangingPunct="1"/>
            <a:endParaRPr lang="en-US" sz="1000" dirty="0">
              <a:latin typeface="Times New Roman" charset="0"/>
            </a:endParaRPr>
          </a:p>
          <a:p>
            <a:pPr eaLnBrk="1" hangingPunct="1"/>
            <a:r>
              <a:rPr lang="en-US" sz="1000" dirty="0">
                <a:latin typeface="Times New Roman" charset="0"/>
              </a:rPr>
              <a:t>Base Umpire: </a:t>
            </a:r>
          </a:p>
          <a:p>
            <a:pPr eaLnBrk="1" hangingPunct="1">
              <a:buFontTx/>
              <a:buChar char="•"/>
            </a:pPr>
            <a:r>
              <a:rPr lang="en-US" sz="1000" dirty="0">
                <a:latin typeface="Times New Roman" charset="0"/>
              </a:rPr>
              <a:t>Get your 90 degree angle to call the play</a:t>
            </a:r>
          </a:p>
          <a:p>
            <a:pPr eaLnBrk="1" hangingPunct="1">
              <a:buFontTx/>
              <a:buChar char="•"/>
            </a:pPr>
            <a:r>
              <a:rPr lang="en-US" sz="1000" dirty="0">
                <a:latin typeface="Times New Roman" charset="0"/>
              </a:rPr>
              <a:t>When you see the ball go by the 1</a:t>
            </a:r>
            <a:r>
              <a:rPr lang="en-US" sz="1000" baseline="30000" dirty="0">
                <a:latin typeface="Times New Roman" charset="0"/>
              </a:rPr>
              <a:t>st</a:t>
            </a:r>
            <a:r>
              <a:rPr lang="en-US" sz="1000" dirty="0">
                <a:latin typeface="Times New Roman" charset="0"/>
              </a:rPr>
              <a:t> basemen, react immediately by moving into the infield</a:t>
            </a:r>
          </a:p>
          <a:p>
            <a:pPr eaLnBrk="1" hangingPunct="1">
              <a:buFontTx/>
              <a:buChar char="•"/>
            </a:pPr>
            <a:r>
              <a:rPr lang="en-US" sz="1000" dirty="0">
                <a:latin typeface="Times New Roman" charset="0"/>
              </a:rPr>
              <a:t>You will either pivot and take the batter/runner into 2</a:t>
            </a:r>
            <a:r>
              <a:rPr lang="en-US" sz="1000" baseline="30000" dirty="0">
                <a:latin typeface="Times New Roman" charset="0"/>
              </a:rPr>
              <a:t>nd</a:t>
            </a:r>
            <a:r>
              <a:rPr lang="en-US" sz="1000" dirty="0">
                <a:latin typeface="Times New Roman" charset="0"/>
              </a:rPr>
              <a:t> base, </a:t>
            </a:r>
            <a:r>
              <a:rPr lang="en-US" sz="1000" dirty="0" smtClean="0">
                <a:latin typeface="Times New Roman" charset="0"/>
              </a:rPr>
              <a:t>or </a:t>
            </a:r>
            <a:r>
              <a:rPr lang="en-US" sz="1000" dirty="0">
                <a:latin typeface="Times New Roman" charset="0"/>
              </a:rPr>
              <a:t>have an angle on a tag play at 1</a:t>
            </a:r>
            <a:r>
              <a:rPr lang="en-US" sz="1000" baseline="30000" dirty="0">
                <a:latin typeface="Times New Roman" charset="0"/>
              </a:rPr>
              <a:t>st</a:t>
            </a:r>
            <a:r>
              <a:rPr lang="en-US" sz="1000" dirty="0">
                <a:latin typeface="Times New Roman" charset="0"/>
              </a:rPr>
              <a:t> if the runner breaks for 2</a:t>
            </a:r>
            <a:r>
              <a:rPr lang="en-US" sz="1000" baseline="30000" dirty="0">
                <a:latin typeface="Times New Roman" charset="0"/>
              </a:rPr>
              <a:t>nd</a:t>
            </a:r>
            <a:r>
              <a:rPr lang="en-US" sz="1000" dirty="0">
                <a:latin typeface="Times New Roman" charset="0"/>
              </a:rPr>
              <a:t> and then goes back to 1</a:t>
            </a:r>
            <a:r>
              <a:rPr lang="en-US" sz="1000" baseline="30000" dirty="0">
                <a:latin typeface="Times New Roman" charset="0"/>
              </a:rPr>
              <a:t>st</a:t>
            </a:r>
          </a:p>
          <a:p>
            <a:pPr eaLnBrk="1" hangingPunct="1">
              <a:buFontTx/>
              <a:buChar char="•"/>
            </a:pPr>
            <a:r>
              <a:rPr lang="en-US" sz="1000" dirty="0">
                <a:latin typeface="Times New Roman" charset="0"/>
              </a:rPr>
              <a:t>Also moving toward the infield will get you out of the way of the runner if he just rounds the base at full speed</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On a play at 1</a:t>
            </a:r>
            <a:r>
              <a:rPr lang="en-US" sz="1000" baseline="30000" dirty="0">
                <a:latin typeface="Times New Roman" charset="0"/>
              </a:rPr>
              <a:t>st</a:t>
            </a:r>
            <a:r>
              <a:rPr lang="en-US" sz="1000" dirty="0">
                <a:latin typeface="Times New Roman" charset="0"/>
              </a:rPr>
              <a:t> come up the line to watch the play</a:t>
            </a:r>
          </a:p>
          <a:p>
            <a:pPr eaLnBrk="1" hangingPunct="1">
              <a:buFontTx/>
              <a:buChar char="•"/>
            </a:pPr>
            <a:r>
              <a:rPr lang="en-US" sz="1000" dirty="0">
                <a:latin typeface="Times New Roman" charset="0"/>
              </a:rPr>
              <a:t>As the ball is overthrown, react to the ball toward the out of play area so you can see if it enters a dead ball area.</a:t>
            </a:r>
          </a:p>
          <a:p>
            <a:pPr eaLnBrk="1" hangingPunct="1">
              <a:buFontTx/>
              <a:buChar char="•"/>
            </a:pPr>
            <a:r>
              <a:rPr lang="en-US" sz="1000" dirty="0">
                <a:latin typeface="Times New Roman" charset="0"/>
              </a:rPr>
              <a:t>Both umpires should be watching the ball and be able to call the play, however the plate umpire has primary responsibility.</a:t>
            </a:r>
          </a:p>
          <a:p>
            <a:pPr eaLnBrk="1" hangingPunct="1"/>
            <a:endParaRPr lang="en-US" sz="1000" dirty="0"/>
          </a:p>
          <a:p>
            <a:pPr eaLnBrk="1" hangingPunct="1"/>
            <a:endParaRPr lang="en-US" sz="1000" dirty="0"/>
          </a:p>
        </p:txBody>
      </p:sp>
    </p:spTree>
    <p:extLst>
      <p:ext uri="{BB962C8B-B14F-4D97-AF65-F5344CB8AC3E}">
        <p14:creationId xmlns:p14="http://schemas.microsoft.com/office/powerpoint/2010/main" val="4191476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FA26EABE-E474-4DA4-90F1-3F7C58BADEE2}" type="slidenum">
              <a:rPr lang="en-US">
                <a:ea typeface="ＭＳ Ｐゴシック" charset="-128"/>
                <a:cs typeface="ＭＳ Ｐゴシック" charset="-128"/>
              </a:rPr>
              <a:pPr/>
              <a:t>13</a:t>
            </a:fld>
            <a:endParaRPr lang="en-US">
              <a:ea typeface="ＭＳ Ｐゴシック" charset="-128"/>
              <a:cs typeface="ＭＳ Ｐゴシック" charset="-128"/>
            </a:endParaRPr>
          </a:p>
        </p:txBody>
      </p:sp>
      <p:sp>
        <p:nvSpPr>
          <p:cNvPr id="39938" name="Rectangle 2"/>
          <p:cNvSpPr>
            <a:spLocks noGrp="1" noRot="1" noChangeAspect="1" noChangeArrowheads="1" noTextEdit="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Single on left field line</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Responsible for the batter/runner touching 1</a:t>
            </a:r>
            <a:r>
              <a:rPr lang="en-US" sz="1000" baseline="30000" dirty="0">
                <a:latin typeface="Times New Roman" charset="0"/>
              </a:rPr>
              <a:t>st</a:t>
            </a:r>
            <a:r>
              <a:rPr lang="en-US" sz="1000" dirty="0">
                <a:latin typeface="Times New Roman" charset="0"/>
              </a:rPr>
              <a:t> base and all plays attempted on the batter/runner</a:t>
            </a:r>
          </a:p>
          <a:p>
            <a:pPr eaLnBrk="1" hangingPunct="1">
              <a:buFontTx/>
              <a:buChar char="•"/>
            </a:pPr>
            <a:r>
              <a:rPr lang="en-US" sz="1000" dirty="0">
                <a:latin typeface="Times New Roman" charset="0"/>
              </a:rPr>
              <a:t>Move into the infield, watching the ball and pivot approximately 3-feet inside the infield grass</a:t>
            </a:r>
          </a:p>
          <a:p>
            <a:pPr eaLnBrk="1" hangingPunct="1">
              <a:buFontTx/>
              <a:buChar char="•"/>
            </a:pPr>
            <a:r>
              <a:rPr lang="en-US" sz="1000" b="1" dirty="0">
                <a:latin typeface="Times New Roman" charset="0"/>
              </a:rPr>
              <a:t>Move in to the infield and complete your pivot before the batter/runner reaches 1st base.  Do not try to time your pivot to when the batter/runner touches first because if he is fast and decides to go to 2nd you will be behind the runner going into 2</a:t>
            </a:r>
            <a:r>
              <a:rPr lang="en-US" sz="1000" b="1" baseline="30000" dirty="0">
                <a:latin typeface="Times New Roman" charset="0"/>
              </a:rPr>
              <a:t>nd</a:t>
            </a:r>
            <a:r>
              <a:rPr lang="en-US" sz="1000" b="1" dirty="0">
                <a:latin typeface="Times New Roman" charset="0"/>
              </a:rPr>
              <a:t> </a:t>
            </a:r>
          </a:p>
          <a:p>
            <a:pPr eaLnBrk="1" hangingPunct="1">
              <a:buFontTx/>
              <a:buChar char="•"/>
            </a:pPr>
            <a:r>
              <a:rPr lang="en-US" sz="1000" dirty="0">
                <a:latin typeface="Times New Roman" charset="0"/>
              </a:rPr>
              <a:t>Be in the infield moving toward second, glance back to see the batter/runner touch 1</a:t>
            </a:r>
            <a:r>
              <a:rPr lang="en-US" sz="1000" baseline="30000" dirty="0">
                <a:latin typeface="Times New Roman" charset="0"/>
              </a:rPr>
              <a:t>st</a:t>
            </a:r>
            <a:r>
              <a:rPr lang="en-US" sz="1000" dirty="0">
                <a:latin typeface="Times New Roman" charset="0"/>
              </a:rPr>
              <a:t>, then continue watching the ball</a:t>
            </a:r>
          </a:p>
          <a:p>
            <a:pPr eaLnBrk="1" hangingPunct="1">
              <a:buFontTx/>
              <a:buChar char="•"/>
            </a:pPr>
            <a:r>
              <a:rPr lang="en-US" sz="1000" dirty="0">
                <a:latin typeface="Times New Roman" charset="0"/>
              </a:rPr>
              <a:t>When the batter/runner stops and goes back to 1</a:t>
            </a:r>
            <a:r>
              <a:rPr lang="en-US" sz="1000" baseline="30000" dirty="0">
                <a:latin typeface="Times New Roman" charset="0"/>
              </a:rPr>
              <a:t>st</a:t>
            </a:r>
            <a:r>
              <a:rPr lang="en-US" sz="1000" dirty="0">
                <a:latin typeface="Times New Roman" charset="0"/>
              </a:rPr>
              <a:t> react back to first with him.  You should also be ready to move with him if he decides to go to 2nd.</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Has the fair/foul, catch/no catch call on the line</a:t>
            </a:r>
          </a:p>
          <a:p>
            <a:pPr eaLnBrk="1" hangingPunct="1">
              <a:buFontTx/>
              <a:buChar char="•"/>
            </a:pPr>
            <a:r>
              <a:rPr lang="en-US" sz="1000" dirty="0">
                <a:latin typeface="Times New Roman" charset="0"/>
              </a:rPr>
              <a:t>Move up the line as far as the play will allow you</a:t>
            </a:r>
          </a:p>
          <a:p>
            <a:pPr eaLnBrk="1" hangingPunct="1">
              <a:buFontTx/>
              <a:buChar char="•"/>
            </a:pPr>
            <a:r>
              <a:rPr lang="en-US" sz="1000" dirty="0">
                <a:latin typeface="Times New Roman" charset="0"/>
              </a:rPr>
              <a:t>Be set for play, make the call</a:t>
            </a:r>
          </a:p>
          <a:p>
            <a:pPr eaLnBrk="1" hangingPunct="1">
              <a:buFontTx/>
              <a:buChar char="•"/>
            </a:pPr>
            <a:r>
              <a:rPr lang="en-US" sz="1000" dirty="0">
                <a:latin typeface="Times New Roman" charset="0"/>
              </a:rPr>
              <a:t>Make sure to straddle the line for the fair/foul call</a:t>
            </a:r>
            <a:endParaRPr lang="en-US" sz="1000" dirty="0"/>
          </a:p>
          <a:p>
            <a:pPr eaLnBrk="1" hangingPunct="1"/>
            <a:endParaRPr lang="en-US" sz="1000" dirty="0"/>
          </a:p>
        </p:txBody>
      </p:sp>
    </p:spTree>
    <p:extLst>
      <p:ext uri="{BB962C8B-B14F-4D97-AF65-F5344CB8AC3E}">
        <p14:creationId xmlns:p14="http://schemas.microsoft.com/office/powerpoint/2010/main" val="635222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9763E88D-242B-44E5-B8A9-A0A123625EA1}" type="slidenum">
              <a:rPr lang="en-US">
                <a:ea typeface="ＭＳ Ｐゴシック" charset="-128"/>
                <a:cs typeface="ＭＳ Ｐゴシック" charset="-128"/>
              </a:rPr>
              <a:pPr/>
              <a:t>14</a:t>
            </a:fld>
            <a:endParaRPr lang="en-US">
              <a:ea typeface="ＭＳ Ｐゴシック" charset="-128"/>
              <a:cs typeface="ＭＳ Ｐゴシック" charset="-128"/>
            </a:endParaRPr>
          </a:p>
        </p:txBody>
      </p:sp>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Double or Triple to left field</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r>
              <a:rPr lang="en-US" sz="1000" dirty="0">
                <a:latin typeface="Times New Roman" charset="0"/>
              </a:rPr>
              <a:t>Your mechanics are the same as for the single to left field accept that you must move with the batter/runner all the way to 2nd and/or 3rd.  In either case once the runner rounds 1st, find the ball and let it take you to the next call.</a:t>
            </a:r>
          </a:p>
          <a:p>
            <a:pPr eaLnBrk="1" hangingPunct="1"/>
            <a:endParaRPr lang="en-US" sz="1000" dirty="0">
              <a:latin typeface="Times New Roman" charset="0"/>
            </a:endParaRPr>
          </a:p>
          <a:p>
            <a:pPr eaLnBrk="1" hangingPunct="1"/>
            <a:r>
              <a:rPr lang="en-US" sz="1000" dirty="0">
                <a:latin typeface="Times New Roman" charset="0"/>
              </a:rPr>
              <a:t>Plate Umpire:</a:t>
            </a:r>
          </a:p>
          <a:p>
            <a:pPr eaLnBrk="1" hangingPunct="1"/>
            <a:r>
              <a:rPr lang="en-US" sz="1000" dirty="0">
                <a:latin typeface="Times New Roman" charset="0"/>
              </a:rPr>
              <a:t>With no runners on, you have the catch/no catch call on fly balls hit to left or center fields.  Move down the 3rd base line as far as the play allows, maintaining an angle so that you can clearly see if the ball is trapped or not</a:t>
            </a:r>
            <a:r>
              <a:rPr lang="en-US" sz="1000" dirty="0" smtClean="0">
                <a:latin typeface="Times New Roman" charset="0"/>
              </a:rPr>
              <a:t>.  Be </a:t>
            </a:r>
            <a:r>
              <a:rPr lang="en-US" sz="1000" dirty="0">
                <a:latin typeface="Times New Roman" charset="0"/>
              </a:rPr>
              <a:t>set for the play. </a:t>
            </a:r>
            <a:r>
              <a:rPr lang="en-US" sz="1000" dirty="0" smtClean="0">
                <a:latin typeface="Times New Roman" charset="0"/>
              </a:rPr>
              <a:t> Rule </a:t>
            </a:r>
            <a:r>
              <a:rPr lang="en-US" sz="1000" dirty="0">
                <a:latin typeface="Times New Roman" charset="0"/>
              </a:rPr>
              <a:t>on the play if necessary, then move back into foul territory and be ready to move into position for a play at the plate if one develops.</a:t>
            </a:r>
          </a:p>
        </p:txBody>
      </p:sp>
    </p:spTree>
    <p:extLst>
      <p:ext uri="{BB962C8B-B14F-4D97-AF65-F5344CB8AC3E}">
        <p14:creationId xmlns:p14="http://schemas.microsoft.com/office/powerpoint/2010/main" val="3466704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D946A247-C4B6-457D-AD9C-8D0B56B1298F}" type="slidenum">
              <a:rPr lang="en-US">
                <a:ea typeface="ＭＳ Ｐゴシック" charset="-128"/>
                <a:cs typeface="ＭＳ Ｐゴシック" charset="-128"/>
              </a:rPr>
              <a:pPr/>
              <a:t>15</a:t>
            </a:fld>
            <a:endParaRPr lang="en-US">
              <a:ea typeface="ＭＳ Ｐゴシック" charset="-128"/>
              <a:cs typeface="ＭＳ Ｐゴシック" charset="-128"/>
            </a:endParaRPr>
          </a:p>
        </p:txBody>
      </p:sp>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Double to right field</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Has catch/no catch (and if Ball is on the line, fair/foul)</a:t>
            </a:r>
          </a:p>
          <a:p>
            <a:pPr eaLnBrk="1" hangingPunct="1">
              <a:buFontTx/>
              <a:buChar char="•"/>
            </a:pPr>
            <a:r>
              <a:rPr lang="en-US" sz="1000">
                <a:latin typeface="Times New Roman" charset="0"/>
              </a:rPr>
              <a:t>The plate umpire takes the runner to 2</a:t>
            </a:r>
            <a:r>
              <a:rPr lang="en-US" sz="1000" baseline="30000">
                <a:latin typeface="Times New Roman" charset="0"/>
              </a:rPr>
              <a:t>nd</a:t>
            </a:r>
            <a:r>
              <a:rPr lang="en-US" sz="1000">
                <a:latin typeface="Times New Roman" charset="0"/>
              </a:rPr>
              <a:t>  and/or 3</a:t>
            </a:r>
            <a:r>
              <a:rPr lang="en-US" sz="1000" baseline="30000">
                <a:latin typeface="Times New Roman" charset="0"/>
              </a:rPr>
              <a:t>rd,</a:t>
            </a:r>
            <a:r>
              <a:rPr lang="en-US" sz="1000">
                <a:latin typeface="Times New Roman" charset="0"/>
              </a:rPr>
              <a:t> and the base umpire must get back to cover home </a:t>
            </a:r>
          </a:p>
          <a:p>
            <a:pPr eaLnBrk="1" hangingPunct="1">
              <a:buFontTx/>
              <a:buChar char="•"/>
            </a:pPr>
            <a:r>
              <a:rPr lang="en-US" sz="1000">
                <a:latin typeface="Times New Roman" charset="0"/>
              </a:rPr>
              <a:t>As soon as you see there is no trouble with the ball in the outfield head home in foul territory while continuing to watch the ball</a:t>
            </a:r>
          </a:p>
          <a:p>
            <a:pPr eaLnBrk="1" hangingPunct="1">
              <a:buFontTx/>
              <a:buChar char="•"/>
            </a:pPr>
            <a:r>
              <a:rPr lang="en-US" sz="1000">
                <a:latin typeface="Times New Roman" charset="0"/>
              </a:rPr>
              <a:t>When the base umpire is actually in position to call a play at the plate, then he should communicate to his partner “I got home”</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Move out from the plate with the runner</a:t>
            </a:r>
          </a:p>
          <a:p>
            <a:pPr eaLnBrk="1" hangingPunct="1">
              <a:buFontTx/>
              <a:buChar char="•"/>
            </a:pPr>
            <a:r>
              <a:rPr lang="en-US" sz="1000">
                <a:latin typeface="Times New Roman" charset="0"/>
              </a:rPr>
              <a:t>Cut a little closer to the mound on an extra base hit </a:t>
            </a:r>
          </a:p>
          <a:p>
            <a:pPr eaLnBrk="1" hangingPunct="1">
              <a:buFontTx/>
              <a:buChar char="•"/>
            </a:pPr>
            <a:r>
              <a:rPr lang="en-US" sz="1000">
                <a:latin typeface="Times New Roman" charset="0"/>
              </a:rPr>
              <a:t>Glance at the runner touching 1</a:t>
            </a:r>
            <a:r>
              <a:rPr lang="en-US" sz="1000" baseline="30000">
                <a:latin typeface="Times New Roman" charset="0"/>
              </a:rPr>
              <a:t>st</a:t>
            </a:r>
            <a:r>
              <a:rPr lang="en-US" sz="1000">
                <a:latin typeface="Times New Roman" charset="0"/>
              </a:rPr>
              <a:t> base, be ahead of him into 2</a:t>
            </a:r>
            <a:r>
              <a:rPr lang="en-US" sz="1000" baseline="30000">
                <a:latin typeface="Times New Roman" charset="0"/>
              </a:rPr>
              <a:t>nd</a:t>
            </a:r>
            <a:r>
              <a:rPr lang="en-US" sz="1000">
                <a:latin typeface="Times New Roman" charset="0"/>
              </a:rPr>
              <a:t>, and then beat him into third</a:t>
            </a:r>
          </a:p>
          <a:p>
            <a:pPr eaLnBrk="1" hangingPunct="1">
              <a:buFontTx/>
              <a:buChar char="•"/>
            </a:pPr>
            <a:r>
              <a:rPr lang="en-US" sz="1000">
                <a:latin typeface="Times New Roman" charset="0"/>
              </a:rPr>
              <a:t>Always watch the ball</a:t>
            </a:r>
          </a:p>
          <a:p>
            <a:pPr eaLnBrk="1" hangingPunct="1"/>
            <a:endParaRPr lang="en-US" sz="1000">
              <a:latin typeface="Times New Roman" charset="0"/>
            </a:endParaRPr>
          </a:p>
          <a:p>
            <a:pPr eaLnBrk="1" hangingPunct="1"/>
            <a:endParaRPr lang="en-US" sz="1000">
              <a:latin typeface="Times New Roman" charset="0"/>
            </a:endParaRPr>
          </a:p>
        </p:txBody>
      </p:sp>
    </p:spTree>
    <p:extLst>
      <p:ext uri="{BB962C8B-B14F-4D97-AF65-F5344CB8AC3E}">
        <p14:creationId xmlns:p14="http://schemas.microsoft.com/office/powerpoint/2010/main" val="2393632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DB035193-B3A6-4398-90E8-2C85CAD81444}" type="slidenum">
              <a:rPr lang="en-US">
                <a:ea typeface="ＭＳ Ｐゴシック" charset="-128"/>
                <a:cs typeface="ＭＳ Ｐゴシック" charset="-128"/>
              </a:rPr>
              <a:pPr/>
              <a:t>16</a:t>
            </a:fld>
            <a:endParaRPr lang="en-US">
              <a:ea typeface="ＭＳ Ｐゴシック" charset="-128"/>
              <a:cs typeface="ＭＳ Ｐゴシック" charset="-128"/>
            </a:endParaRPr>
          </a:p>
        </p:txBody>
      </p:sp>
      <p:sp>
        <p:nvSpPr>
          <p:cNvPr id="46082" name="Rectangle 2"/>
          <p:cNvSpPr>
            <a:spLocks noGrp="1" noRot="1" noChangeAspect="1" noChangeArrowheads="1" noTextEdit="1"/>
          </p:cNvSpPr>
          <p:nvPr>
            <p:ph type="sldImg"/>
          </p:nvPr>
        </p:nvSpPr>
        <p:spPr>
          <a:solidFill>
            <a:srgbClr val="FFFFFF"/>
          </a:solidFill>
          <a:ln/>
        </p:spPr>
      </p:sp>
      <p:sp>
        <p:nvSpPr>
          <p:cNvPr id="46083"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Single to center field</a:t>
            </a:r>
          </a:p>
          <a:p>
            <a:pPr eaLnBrk="1" hangingPunct="1"/>
            <a:endParaRPr lang="en-US" sz="1000">
              <a:latin typeface="Times New Roman" charset="0"/>
            </a:endParaRPr>
          </a:p>
          <a:p>
            <a:pPr eaLnBrk="1" hangingPunct="1"/>
            <a:r>
              <a:rPr lang="en-US" sz="1000">
                <a:latin typeface="Times New Roman" charset="0"/>
              </a:rPr>
              <a:t>Base Umpire</a:t>
            </a:r>
          </a:p>
          <a:p>
            <a:pPr eaLnBrk="1" hangingPunct="1"/>
            <a:r>
              <a:rPr lang="en-US" sz="1000">
                <a:latin typeface="Times New Roman" charset="0"/>
              </a:rPr>
              <a:t>Get inside the diamond quickly, complete pivot before the batter/runner reaches 1st base.  Watch him touch the base and then turn to find the ball.  Glance back at the runner and be ready to move to 1st or 2nd base.</a:t>
            </a:r>
          </a:p>
          <a:p>
            <a:pPr eaLnBrk="1" hangingPunct="1"/>
            <a:endParaRPr lang="en-US" sz="1000">
              <a:latin typeface="Times New Roman" charset="0"/>
            </a:endParaRPr>
          </a:p>
          <a:p>
            <a:pPr eaLnBrk="1" hangingPunct="1"/>
            <a:r>
              <a:rPr lang="en-US" sz="1000">
                <a:latin typeface="Times New Roman" charset="0"/>
              </a:rPr>
              <a:t>Plate Umpire</a:t>
            </a:r>
          </a:p>
          <a:p>
            <a:pPr eaLnBrk="1" hangingPunct="1"/>
            <a:r>
              <a:rPr lang="en-US" sz="1000">
                <a:latin typeface="Times New Roman" charset="0"/>
              </a:rPr>
              <a:t>Move down the 3rd baseline and maintain an angle to allow you to see any play that is made on the ball.  Do not run directly at the ball.</a:t>
            </a:r>
          </a:p>
          <a:p>
            <a:pPr eaLnBrk="1" hangingPunct="1"/>
            <a:endParaRPr lang="en-US" sz="1000"/>
          </a:p>
        </p:txBody>
      </p:sp>
    </p:spTree>
    <p:extLst>
      <p:ext uri="{BB962C8B-B14F-4D97-AF65-F5344CB8AC3E}">
        <p14:creationId xmlns:p14="http://schemas.microsoft.com/office/powerpoint/2010/main" val="4073085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34E1CC25-1B70-4C6B-8E88-A96817F4AA7C}" type="slidenum">
              <a:rPr lang="en-US">
                <a:ea typeface="ＭＳ Ｐゴシック" charset="-128"/>
                <a:cs typeface="ＭＳ Ｐゴシック" charset="-128"/>
              </a:rPr>
              <a:pPr/>
              <a:t>17</a:t>
            </a:fld>
            <a:endParaRPr lang="en-US">
              <a:ea typeface="ＭＳ Ｐゴシック" charset="-128"/>
              <a:cs typeface="ＭＳ Ｐゴシック" charset="-128"/>
            </a:endParaRPr>
          </a:p>
        </p:txBody>
      </p:sp>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Triple to left field</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 typeface="Times" charset="0"/>
              <a:buChar char="•"/>
            </a:pPr>
            <a:r>
              <a:rPr lang="en-US" sz="1000">
                <a:latin typeface="Times New Roman" charset="0"/>
              </a:rPr>
              <a:t>Same coverage as for a double to left field except now you have the batter/runner all the way to 3rd.</a:t>
            </a:r>
          </a:p>
          <a:p>
            <a:pPr eaLnBrk="1" hangingPunct="1"/>
            <a:endParaRPr lang="en-US" sz="1000">
              <a:latin typeface="Times New Roman" charset="0"/>
            </a:endParaRPr>
          </a:p>
          <a:p>
            <a:pPr eaLnBrk="1" hangingPunct="1"/>
            <a:r>
              <a:rPr lang="en-US" sz="1000">
                <a:latin typeface="Times New Roman" charset="0"/>
              </a:rPr>
              <a:t>Plate Umpire:</a:t>
            </a:r>
          </a:p>
          <a:p>
            <a:pPr eaLnBrk="1" hangingPunct="1">
              <a:buFont typeface="Times" charset="0"/>
              <a:buChar char="•"/>
            </a:pPr>
            <a:r>
              <a:rPr lang="en-US" sz="1000">
                <a:latin typeface="Times New Roman" charset="0"/>
              </a:rPr>
              <a:t>Same coverage as for a double to left field</a:t>
            </a:r>
          </a:p>
        </p:txBody>
      </p:sp>
    </p:spTree>
    <p:extLst>
      <p:ext uri="{BB962C8B-B14F-4D97-AF65-F5344CB8AC3E}">
        <p14:creationId xmlns:p14="http://schemas.microsoft.com/office/powerpoint/2010/main" val="1475577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A43C51CB-F4D1-475F-A5F5-9EEDC98CD89F}" type="slidenum">
              <a:rPr lang="en-US">
                <a:ea typeface="ＭＳ Ｐゴシック" charset="-128"/>
                <a:cs typeface="ＭＳ Ｐゴシック" charset="-128"/>
              </a:rPr>
              <a:pPr/>
              <a:t>18</a:t>
            </a:fld>
            <a:endParaRPr lang="en-US">
              <a:ea typeface="ＭＳ Ｐゴシック" charset="-128"/>
              <a:cs typeface="ＭＳ Ｐゴシック" charset="-128"/>
            </a:endParaRPr>
          </a:p>
        </p:txBody>
      </p:sp>
      <p:sp>
        <p:nvSpPr>
          <p:cNvPr id="50178" name="Rectangle 2"/>
          <p:cNvSpPr>
            <a:spLocks noGrp="1" noRot="1" noChangeAspect="1" noChangeArrowheads="1" noTextEdit="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Extra Bases to right field (</a:t>
            </a:r>
            <a:r>
              <a:rPr lang="en-US" sz="1000" u="sng">
                <a:solidFill>
                  <a:srgbClr val="FF3300"/>
                </a:solidFill>
                <a:latin typeface="Times New Roman" charset="0"/>
              </a:rPr>
              <a:t>RF moving toward foul line</a:t>
            </a:r>
            <a:r>
              <a:rPr lang="en-US" sz="1000">
                <a:latin typeface="Times New Roman" charset="0"/>
              </a:rPr>
              <a:t>)</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Has catch/no catch (and if ball is on the line, fair/foul) </a:t>
            </a:r>
          </a:p>
          <a:p>
            <a:pPr eaLnBrk="1" hangingPunct="1">
              <a:buFontTx/>
              <a:buChar char="•"/>
            </a:pPr>
            <a:r>
              <a:rPr lang="en-US" sz="1000">
                <a:latin typeface="Times New Roman" charset="0"/>
              </a:rPr>
              <a:t>When you go out on the ball, you stay out to make sure that the ball does not become lodged or go out of play.  Once the fielder throws the ball back in to the infield you hustle back to home plate in foul territory while continuing to watch the ball.</a:t>
            </a:r>
          </a:p>
          <a:p>
            <a:pPr eaLnBrk="1" hangingPunct="1">
              <a:buFontTx/>
              <a:buChar char="•"/>
            </a:pPr>
            <a:r>
              <a:rPr lang="en-US" sz="1000">
                <a:latin typeface="Times New Roman" charset="0"/>
              </a:rPr>
              <a:t>When the base umpire is actually in position to call a play at the plate, then he should communicate to his partner “I got home”.</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Move out from the plate with the runner</a:t>
            </a:r>
          </a:p>
          <a:p>
            <a:pPr eaLnBrk="1" hangingPunct="1">
              <a:buFontTx/>
              <a:buChar char="•"/>
            </a:pPr>
            <a:r>
              <a:rPr lang="en-US" sz="1000">
                <a:latin typeface="Times New Roman" charset="0"/>
              </a:rPr>
              <a:t>Cut a little closer to the mound on an extra base hit </a:t>
            </a:r>
          </a:p>
          <a:p>
            <a:pPr eaLnBrk="1" hangingPunct="1">
              <a:buFontTx/>
              <a:buChar char="•"/>
            </a:pPr>
            <a:r>
              <a:rPr lang="en-US" sz="1000">
                <a:latin typeface="Times New Roman" charset="0"/>
              </a:rPr>
              <a:t>Glance at the runner touching 1</a:t>
            </a:r>
            <a:r>
              <a:rPr lang="en-US" sz="1000" baseline="30000">
                <a:latin typeface="Times New Roman" charset="0"/>
              </a:rPr>
              <a:t>st</a:t>
            </a:r>
            <a:r>
              <a:rPr lang="en-US" sz="1000">
                <a:latin typeface="Times New Roman" charset="0"/>
              </a:rPr>
              <a:t> base, be ahead of him into 2</a:t>
            </a:r>
            <a:r>
              <a:rPr lang="en-US" sz="1000" baseline="30000">
                <a:latin typeface="Times New Roman" charset="0"/>
              </a:rPr>
              <a:t>nd</a:t>
            </a:r>
            <a:r>
              <a:rPr lang="en-US" sz="1000">
                <a:latin typeface="Times New Roman" charset="0"/>
              </a:rPr>
              <a:t>, and then beat him into 3</a:t>
            </a:r>
            <a:r>
              <a:rPr lang="en-US" sz="1000" baseline="30000">
                <a:latin typeface="Times New Roman" charset="0"/>
              </a:rPr>
              <a:t>rd</a:t>
            </a:r>
            <a:r>
              <a:rPr lang="en-US" sz="1000">
                <a:latin typeface="Times New Roman" charset="0"/>
              </a:rPr>
              <a:t> </a:t>
            </a:r>
          </a:p>
          <a:p>
            <a:pPr eaLnBrk="1" hangingPunct="1">
              <a:buFontTx/>
              <a:buChar char="•"/>
            </a:pPr>
            <a:r>
              <a:rPr lang="en-US" sz="1000">
                <a:latin typeface="Times New Roman" charset="0"/>
              </a:rPr>
              <a:t>Always watch the ball</a:t>
            </a:r>
          </a:p>
          <a:p>
            <a:pPr eaLnBrk="1" hangingPunct="1">
              <a:buFont typeface="Times" charset="0"/>
              <a:buChar char="•"/>
            </a:pPr>
            <a:r>
              <a:rPr lang="en-US" sz="1000">
                <a:latin typeface="Times New Roman" charset="0"/>
              </a:rPr>
              <a:t>You must also be ready to make a call at the plate if the runner goes and your partner is unable to get there.  The runner is your responsibility all the way around the bases unless your partner calls you off at the plate.</a:t>
            </a:r>
          </a:p>
        </p:txBody>
      </p:sp>
    </p:spTree>
    <p:extLst>
      <p:ext uri="{BB962C8B-B14F-4D97-AF65-F5344CB8AC3E}">
        <p14:creationId xmlns:p14="http://schemas.microsoft.com/office/powerpoint/2010/main" val="9630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8D70F10B-83B5-4428-B2F5-EE8342175F9C}" type="slidenum">
              <a:rPr lang="en-US">
                <a:ea typeface="ＭＳ Ｐゴシック" charset="-128"/>
                <a:cs typeface="ＭＳ Ｐゴシック" charset="-128"/>
              </a:rPr>
              <a:pPr/>
              <a:t>19</a:t>
            </a:fld>
            <a:endParaRPr lang="en-US">
              <a:ea typeface="ＭＳ Ｐゴシック" charset="-128"/>
              <a:cs typeface="ＭＳ Ｐゴシック" charset="-128"/>
            </a:endParaRPr>
          </a:p>
        </p:txBody>
      </p:sp>
      <p:sp>
        <p:nvSpPr>
          <p:cNvPr id="52226" name="Rectangle 2"/>
          <p:cNvSpPr>
            <a:spLocks noGrp="1" noRot="1" noChangeAspect="1" noChangeArrowheads="1" noTextEdit="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Single to right field</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 typeface="Times" charset="0"/>
              <a:buChar char="•"/>
            </a:pPr>
            <a:r>
              <a:rPr lang="en-US" sz="1000" dirty="0">
                <a:latin typeface="Times New Roman" charset="0"/>
              </a:rPr>
              <a:t>When you decide to go out on a </a:t>
            </a:r>
            <a:r>
              <a:rPr lang="en-US" sz="1000" dirty="0" err="1">
                <a:latin typeface="Times New Roman" charset="0"/>
              </a:rPr>
              <a:t>ball,signal</a:t>
            </a:r>
            <a:r>
              <a:rPr lang="en-US" sz="1000" dirty="0">
                <a:latin typeface="Times New Roman" charset="0"/>
              </a:rPr>
              <a:t> to your partner by raising your left arm that you are going out.  Yelling your partner’s name and telling him that you are going out is also helpful.  DO NOT yell, “ I have the ball.”  That can confuse the players.</a:t>
            </a:r>
          </a:p>
          <a:p>
            <a:pPr eaLnBrk="1" hangingPunct="1">
              <a:buFontTx/>
              <a:buChar char="•"/>
            </a:pPr>
            <a:r>
              <a:rPr lang="en-US" sz="1000" dirty="0">
                <a:latin typeface="Times New Roman" charset="0"/>
              </a:rPr>
              <a:t>Let the ball turn you onto the foul line</a:t>
            </a:r>
          </a:p>
          <a:p>
            <a:pPr eaLnBrk="1" hangingPunct="1">
              <a:buFontTx/>
              <a:buChar char="•"/>
            </a:pPr>
            <a:r>
              <a:rPr lang="en-US" sz="1000" dirty="0">
                <a:latin typeface="Times New Roman" charset="0"/>
              </a:rPr>
              <a:t>Take the fair/foul, catch/no catch on the ball</a:t>
            </a:r>
          </a:p>
          <a:p>
            <a:pPr eaLnBrk="1" hangingPunct="1">
              <a:buFontTx/>
              <a:buChar char="•"/>
            </a:pPr>
            <a:r>
              <a:rPr lang="en-US" sz="1000" dirty="0">
                <a:latin typeface="Times New Roman" charset="0"/>
              </a:rPr>
              <a:t>Assume a standing set position, straddling the line for the play</a:t>
            </a:r>
          </a:p>
          <a:p>
            <a:pPr eaLnBrk="1" hangingPunct="1">
              <a:buFontTx/>
              <a:buChar char="•"/>
            </a:pPr>
            <a:r>
              <a:rPr lang="en-US" sz="1000" dirty="0">
                <a:latin typeface="Times New Roman" charset="0"/>
              </a:rPr>
              <a:t>Remember once your out you stay out until the ball is thrown back in</a:t>
            </a:r>
          </a:p>
          <a:p>
            <a:pPr eaLnBrk="1" hangingPunct="1">
              <a:buFontTx/>
              <a:buChar char="•"/>
            </a:pPr>
            <a:r>
              <a:rPr lang="en-US" sz="1000" dirty="0">
                <a:latin typeface="Times New Roman" charset="0"/>
              </a:rPr>
              <a:t>Don’t come back into the infield and be </a:t>
            </a:r>
            <a:r>
              <a:rPr lang="en-US" sz="1000" dirty="0" smtClean="0">
                <a:latin typeface="Times New Roman" charset="0"/>
              </a:rPr>
              <a:t>too </a:t>
            </a:r>
            <a:r>
              <a:rPr lang="en-US" sz="1000" dirty="0">
                <a:latin typeface="Times New Roman" charset="0"/>
              </a:rPr>
              <a:t>close to a play at 1</a:t>
            </a:r>
            <a:r>
              <a:rPr lang="en-US" sz="1000" baseline="30000" dirty="0">
                <a:latin typeface="Times New Roman" charset="0"/>
              </a:rPr>
              <a:t>st</a:t>
            </a:r>
            <a:r>
              <a:rPr lang="en-US" sz="1000" dirty="0">
                <a:latin typeface="Times New Roman" charset="0"/>
              </a:rPr>
              <a:t> </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Take the batter/runner</a:t>
            </a:r>
          </a:p>
          <a:p>
            <a:pPr eaLnBrk="1" hangingPunct="1">
              <a:buFontTx/>
              <a:buChar char="•"/>
            </a:pPr>
            <a:r>
              <a:rPr lang="en-US" sz="1000" dirty="0">
                <a:latin typeface="Times New Roman" charset="0"/>
              </a:rPr>
              <a:t>Move out from the plate, watching the ball, and split the difference between the pitcher’s mound and 1</a:t>
            </a:r>
            <a:r>
              <a:rPr lang="en-US" sz="1000" baseline="30000" dirty="0">
                <a:latin typeface="Times New Roman" charset="0"/>
              </a:rPr>
              <a:t>st</a:t>
            </a:r>
            <a:r>
              <a:rPr lang="en-US" sz="1000" dirty="0">
                <a:latin typeface="Times New Roman" charset="0"/>
              </a:rPr>
              <a:t> base</a:t>
            </a:r>
          </a:p>
          <a:p>
            <a:pPr eaLnBrk="1" hangingPunct="1">
              <a:buFontTx/>
              <a:buChar char="•"/>
            </a:pPr>
            <a:r>
              <a:rPr lang="en-US" sz="1000" dirty="0">
                <a:latin typeface="Times New Roman" charset="0"/>
              </a:rPr>
              <a:t>This puts you ahead of the runner</a:t>
            </a:r>
          </a:p>
          <a:p>
            <a:pPr eaLnBrk="1" hangingPunct="1">
              <a:buFontTx/>
              <a:buChar char="•"/>
            </a:pPr>
            <a:r>
              <a:rPr lang="en-US" sz="1000" dirty="0">
                <a:latin typeface="Times New Roman" charset="0"/>
              </a:rPr>
              <a:t>As the batter/runner reaches 1</a:t>
            </a:r>
            <a:r>
              <a:rPr lang="en-US" sz="1000" baseline="30000" dirty="0">
                <a:latin typeface="Times New Roman" charset="0"/>
              </a:rPr>
              <a:t>st</a:t>
            </a:r>
            <a:r>
              <a:rPr lang="en-US" sz="1000" dirty="0">
                <a:latin typeface="Times New Roman" charset="0"/>
              </a:rPr>
              <a:t> base, glance over to see him touch it</a:t>
            </a:r>
          </a:p>
          <a:p>
            <a:pPr eaLnBrk="1" hangingPunct="1">
              <a:buFontTx/>
              <a:buChar char="•"/>
            </a:pPr>
            <a:r>
              <a:rPr lang="en-US" sz="1000" dirty="0">
                <a:latin typeface="Times New Roman" charset="0"/>
              </a:rPr>
              <a:t>When the batter/runner stops and goes back to 1</a:t>
            </a:r>
            <a:r>
              <a:rPr lang="en-US" sz="1000" baseline="30000" dirty="0">
                <a:latin typeface="Times New Roman" charset="0"/>
              </a:rPr>
              <a:t>st</a:t>
            </a:r>
            <a:r>
              <a:rPr lang="en-US" sz="1000" dirty="0">
                <a:latin typeface="Times New Roman" charset="0"/>
              </a:rPr>
              <a:t> base, go back with him.  If he continues on you move with him and be ready to make the call at any base.</a:t>
            </a:r>
          </a:p>
          <a:p>
            <a:pPr eaLnBrk="1" hangingPunct="1">
              <a:buFontTx/>
              <a:buChar char="•"/>
            </a:pPr>
            <a:r>
              <a:rPr lang="en-US" sz="1000" dirty="0">
                <a:latin typeface="Times New Roman" charset="0"/>
              </a:rPr>
              <a:t>Once all play has stopped, stay with the runner until the base umpire returns to the infield and assumes responsibility for him</a:t>
            </a:r>
          </a:p>
        </p:txBody>
      </p:sp>
    </p:spTree>
    <p:extLst>
      <p:ext uri="{BB962C8B-B14F-4D97-AF65-F5344CB8AC3E}">
        <p14:creationId xmlns:p14="http://schemas.microsoft.com/office/powerpoint/2010/main" val="196647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F400C527-4C95-4ADD-A020-7D39FE6D5873}" type="slidenum">
              <a:rPr lang="en-US">
                <a:ea typeface="ＭＳ Ｐゴシック" charset="-128"/>
                <a:cs typeface="ＭＳ Ｐゴシック" charset="-128"/>
              </a:rPr>
              <a:pPr/>
              <a:t>2</a:t>
            </a:fld>
            <a:endParaRPr lang="en-US">
              <a:ea typeface="ＭＳ Ｐゴシック" charset="-128"/>
              <a:cs typeface="ＭＳ Ｐゴシック" charset="-128"/>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8340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F4878000-8714-4D8F-A92B-C4DB53D29D83}" type="slidenum">
              <a:rPr lang="en-US">
                <a:ea typeface="ＭＳ Ｐゴシック" charset="-128"/>
                <a:cs typeface="ＭＳ Ｐゴシック" charset="-128"/>
              </a:rPr>
              <a:pPr/>
              <a:t>20</a:t>
            </a:fld>
            <a:endParaRPr lang="en-US">
              <a:ea typeface="ＭＳ Ｐゴシック" charset="-128"/>
              <a:cs typeface="ＭＳ Ｐゴシック" charset="-128"/>
            </a:endParaRPr>
          </a:p>
        </p:txBody>
      </p:sp>
      <p:sp>
        <p:nvSpPr>
          <p:cNvPr id="54274" name="Rectangle 2"/>
          <p:cNvSpPr>
            <a:spLocks noGrp="1" noRot="1" noChangeAspect="1" noChangeArrowheads="1" noTextEdit="1"/>
          </p:cNvSpPr>
          <p:nvPr>
            <p:ph type="sldImg"/>
          </p:nvPr>
        </p:nvSpPr>
        <p:spPr>
          <a:solidFill>
            <a:srgbClr val="FFFFFF"/>
          </a:solidFill>
          <a:ln/>
        </p:spPr>
      </p:sp>
      <p:sp>
        <p:nvSpPr>
          <p:cNvPr id="54275"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Single to right field line</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Take the fair/foul, catch/no catch on the ball</a:t>
            </a:r>
          </a:p>
          <a:p>
            <a:pPr eaLnBrk="1" hangingPunct="1">
              <a:buFontTx/>
              <a:buChar char="•"/>
            </a:pPr>
            <a:r>
              <a:rPr lang="en-US" sz="1000" dirty="0">
                <a:latin typeface="Times New Roman" charset="0"/>
              </a:rPr>
              <a:t>Let the ball turn you onto the foul line </a:t>
            </a:r>
          </a:p>
          <a:p>
            <a:pPr eaLnBrk="1" hangingPunct="1">
              <a:buFontTx/>
              <a:buChar char="•"/>
            </a:pPr>
            <a:r>
              <a:rPr lang="en-US" sz="1000" dirty="0">
                <a:latin typeface="Times New Roman" charset="0"/>
              </a:rPr>
              <a:t>Assume a standing set position, straddling the line for the play</a:t>
            </a:r>
          </a:p>
          <a:p>
            <a:pPr eaLnBrk="1" hangingPunct="1">
              <a:buFontTx/>
              <a:buChar char="•"/>
            </a:pPr>
            <a:r>
              <a:rPr lang="en-US" sz="1000" dirty="0">
                <a:latin typeface="Times New Roman" charset="0"/>
              </a:rPr>
              <a:t>Remember once your out you stay out</a:t>
            </a:r>
          </a:p>
          <a:p>
            <a:pPr eaLnBrk="1" hangingPunct="1">
              <a:buFontTx/>
              <a:buChar char="•"/>
            </a:pPr>
            <a:r>
              <a:rPr lang="en-US" sz="1000" dirty="0">
                <a:latin typeface="Times New Roman" charset="0"/>
              </a:rPr>
              <a:t>Don’t come back into the infield and be </a:t>
            </a:r>
            <a:r>
              <a:rPr lang="en-US" sz="1000" dirty="0" smtClean="0">
                <a:latin typeface="Times New Roman" charset="0"/>
              </a:rPr>
              <a:t>too </a:t>
            </a:r>
            <a:r>
              <a:rPr lang="en-US" sz="1000" dirty="0">
                <a:latin typeface="Times New Roman" charset="0"/>
              </a:rPr>
              <a:t>close to a play at 1</a:t>
            </a:r>
            <a:r>
              <a:rPr lang="en-US" sz="1000" baseline="30000" dirty="0">
                <a:latin typeface="Times New Roman" charset="0"/>
              </a:rPr>
              <a:t>st</a:t>
            </a:r>
            <a:r>
              <a:rPr lang="en-US" sz="1000" dirty="0">
                <a:latin typeface="Times New Roman" charset="0"/>
              </a:rPr>
              <a:t> </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Take the batter/runner</a:t>
            </a:r>
          </a:p>
          <a:p>
            <a:pPr eaLnBrk="1" hangingPunct="1">
              <a:buFontTx/>
              <a:buChar char="•"/>
            </a:pPr>
            <a:r>
              <a:rPr lang="en-US" sz="1000" dirty="0">
                <a:latin typeface="Times New Roman" charset="0"/>
              </a:rPr>
              <a:t>Move out from the plate, watching the ball, and split the differences between the pitcher’s mound and 1</a:t>
            </a:r>
            <a:r>
              <a:rPr lang="en-US" sz="1000" baseline="30000" dirty="0">
                <a:latin typeface="Times New Roman" charset="0"/>
              </a:rPr>
              <a:t>st</a:t>
            </a:r>
            <a:r>
              <a:rPr lang="en-US" sz="1000" dirty="0">
                <a:latin typeface="Times New Roman" charset="0"/>
              </a:rPr>
              <a:t> base</a:t>
            </a:r>
          </a:p>
          <a:p>
            <a:pPr eaLnBrk="1" hangingPunct="1">
              <a:buFontTx/>
              <a:buChar char="•"/>
            </a:pPr>
            <a:r>
              <a:rPr lang="en-US" sz="1000" dirty="0">
                <a:latin typeface="Times New Roman" charset="0"/>
              </a:rPr>
              <a:t>This puts you ahead of the runner</a:t>
            </a:r>
          </a:p>
          <a:p>
            <a:pPr eaLnBrk="1" hangingPunct="1">
              <a:buFontTx/>
              <a:buChar char="•"/>
            </a:pPr>
            <a:r>
              <a:rPr lang="en-US" sz="1000" dirty="0">
                <a:latin typeface="Times New Roman" charset="0"/>
              </a:rPr>
              <a:t>As the batter/runner reaches 1</a:t>
            </a:r>
            <a:r>
              <a:rPr lang="en-US" sz="1000" baseline="30000" dirty="0">
                <a:latin typeface="Times New Roman" charset="0"/>
              </a:rPr>
              <a:t>st</a:t>
            </a:r>
            <a:r>
              <a:rPr lang="en-US" sz="1000" dirty="0">
                <a:latin typeface="Times New Roman" charset="0"/>
              </a:rPr>
              <a:t> base, glance over to see him touch it</a:t>
            </a:r>
          </a:p>
          <a:p>
            <a:pPr eaLnBrk="1" hangingPunct="1">
              <a:buFontTx/>
              <a:buChar char="•"/>
            </a:pPr>
            <a:r>
              <a:rPr lang="en-US" sz="1000" dirty="0">
                <a:latin typeface="Times New Roman" charset="0"/>
              </a:rPr>
              <a:t>When the batter/runner stops and goes back to 1</a:t>
            </a:r>
            <a:r>
              <a:rPr lang="en-US" sz="1000" baseline="30000" dirty="0">
                <a:latin typeface="Times New Roman" charset="0"/>
              </a:rPr>
              <a:t>st</a:t>
            </a:r>
            <a:r>
              <a:rPr lang="en-US" sz="1000" dirty="0">
                <a:latin typeface="Times New Roman" charset="0"/>
              </a:rPr>
              <a:t> base, go back with him</a:t>
            </a:r>
          </a:p>
          <a:p>
            <a:pPr eaLnBrk="1" hangingPunct="1">
              <a:buFontTx/>
              <a:buChar char="•"/>
            </a:pPr>
            <a:r>
              <a:rPr lang="en-US" sz="1000" dirty="0">
                <a:latin typeface="Times New Roman" charset="0"/>
              </a:rPr>
              <a:t>Stay with the runner until the base umpire returns to the infield and assumes responsibility for him</a:t>
            </a:r>
          </a:p>
          <a:p>
            <a:pPr eaLnBrk="1" hangingPunct="1">
              <a:buFontTx/>
              <a:buChar char="•"/>
            </a:pPr>
            <a:endParaRPr lang="en-US" sz="1000" dirty="0">
              <a:latin typeface="Times New Roman" charset="0"/>
            </a:endParaRPr>
          </a:p>
        </p:txBody>
      </p:sp>
    </p:spTree>
    <p:extLst>
      <p:ext uri="{BB962C8B-B14F-4D97-AF65-F5344CB8AC3E}">
        <p14:creationId xmlns:p14="http://schemas.microsoft.com/office/powerpoint/2010/main" val="1584227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9580ED2-6523-4B07-872E-50B4E5359A91}" type="slidenum">
              <a:rPr lang="en-US">
                <a:ea typeface="ＭＳ Ｐゴシック" charset="-128"/>
                <a:cs typeface="ＭＳ Ｐゴシック" charset="-128"/>
              </a:rPr>
              <a:pPr/>
              <a:t>21</a:t>
            </a:fld>
            <a:endParaRPr lang="en-US">
              <a:ea typeface="ＭＳ Ｐゴシック" charset="-128"/>
              <a:cs typeface="ＭＳ Ｐゴシック" charset="-128"/>
            </a:endParaRPr>
          </a:p>
        </p:txBody>
      </p:sp>
      <p:sp>
        <p:nvSpPr>
          <p:cNvPr id="56322" name="Rectangle 2"/>
          <p:cNvSpPr>
            <a:spLocks noGrp="1" noRot="1" noChangeAspect="1" noChangeArrowheads="1" noTextEdit="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Pickoff at 1</a:t>
            </a:r>
            <a:r>
              <a:rPr lang="en-US" sz="1000" baseline="30000" dirty="0">
                <a:latin typeface="Times New Roman" charset="0"/>
              </a:rPr>
              <a:t>st</a:t>
            </a:r>
            <a:r>
              <a:rPr lang="en-US" sz="1000" dirty="0">
                <a:latin typeface="Times New Roman" charset="0"/>
              </a:rPr>
              <a:t>, runner on 1</a:t>
            </a:r>
            <a:r>
              <a:rPr lang="en-US" sz="1000" baseline="30000" dirty="0">
                <a:latin typeface="Times New Roman" charset="0"/>
              </a:rPr>
              <a:t>st</a:t>
            </a:r>
            <a:r>
              <a:rPr lang="en-US" sz="1000" dirty="0">
                <a:latin typeface="Times New Roman" charset="0"/>
              </a:rPr>
              <a:t> first base only</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When the pitcher begins </a:t>
            </a:r>
            <a:r>
              <a:rPr lang="en-US" sz="1000" dirty="0" smtClean="0">
                <a:latin typeface="Times New Roman" charset="0"/>
              </a:rPr>
              <a:t>his </a:t>
            </a:r>
            <a:r>
              <a:rPr lang="en-US" sz="1000" dirty="0">
                <a:latin typeface="Times New Roman" charset="0"/>
              </a:rPr>
              <a:t>move to 1</a:t>
            </a:r>
            <a:r>
              <a:rPr lang="en-US" sz="1000" baseline="30000" dirty="0">
                <a:latin typeface="Times New Roman" charset="0"/>
              </a:rPr>
              <a:t>st</a:t>
            </a:r>
            <a:r>
              <a:rPr lang="en-US" sz="1000" dirty="0">
                <a:latin typeface="Times New Roman" charset="0"/>
              </a:rPr>
              <a:t> move toward the 45 foot line to give yourself an angle at 1</a:t>
            </a:r>
            <a:r>
              <a:rPr lang="en-US" sz="1000" baseline="30000" dirty="0">
                <a:latin typeface="Times New Roman" charset="0"/>
              </a:rPr>
              <a:t>st</a:t>
            </a:r>
            <a:r>
              <a:rPr lang="en-US" sz="1000" dirty="0">
                <a:latin typeface="Times New Roman" charset="0"/>
              </a:rPr>
              <a:t> </a:t>
            </a:r>
          </a:p>
          <a:p>
            <a:pPr eaLnBrk="1" hangingPunct="1">
              <a:buFontTx/>
              <a:buChar char="•"/>
            </a:pPr>
            <a:r>
              <a:rPr lang="en-US" sz="1000" dirty="0">
                <a:latin typeface="Times New Roman" charset="0"/>
              </a:rPr>
              <a:t>You are only going to get 1-2 steps so don’t try to get too much</a:t>
            </a:r>
          </a:p>
          <a:p>
            <a:pPr eaLnBrk="1" hangingPunct="1">
              <a:buFontTx/>
              <a:buChar char="•"/>
            </a:pPr>
            <a:r>
              <a:rPr lang="en-US" sz="1000" dirty="0">
                <a:latin typeface="Times New Roman" charset="0"/>
              </a:rPr>
              <a:t>The important thing to remember is to be set for the play</a:t>
            </a:r>
          </a:p>
          <a:p>
            <a:pPr eaLnBrk="1" hangingPunct="1">
              <a:buFontTx/>
              <a:buChar char="•"/>
            </a:pPr>
            <a:r>
              <a:rPr lang="en-US" sz="1000" dirty="0">
                <a:latin typeface="Times New Roman" charset="0"/>
              </a:rPr>
              <a:t>The steps are:</a:t>
            </a:r>
          </a:p>
          <a:p>
            <a:pPr lvl="1" eaLnBrk="1" hangingPunct="1">
              <a:buFontTx/>
              <a:buChar char="•"/>
            </a:pPr>
            <a:r>
              <a:rPr lang="en-US" sz="1000" dirty="0">
                <a:latin typeface="Times New Roman" charset="0"/>
              </a:rPr>
              <a:t>Pivot or open up with the left foot then step across (square up) with the right</a:t>
            </a:r>
          </a:p>
          <a:p>
            <a:pPr lvl="1" eaLnBrk="1" hangingPunct="1">
              <a:buFontTx/>
              <a:buChar char="•"/>
            </a:pPr>
            <a:r>
              <a:rPr lang="en-US" sz="1000" dirty="0">
                <a:latin typeface="Times New Roman" charset="0"/>
              </a:rPr>
              <a:t>Observe the play </a:t>
            </a:r>
          </a:p>
          <a:p>
            <a:pPr lvl="1" eaLnBrk="1" hangingPunct="1">
              <a:buFontTx/>
              <a:buChar char="•"/>
            </a:pPr>
            <a:r>
              <a:rPr lang="en-US" sz="1000" dirty="0">
                <a:latin typeface="Times New Roman" charset="0"/>
              </a:rPr>
              <a:t>Make the call</a:t>
            </a:r>
          </a:p>
          <a:p>
            <a:pPr lvl="1" eaLnBrk="1" hangingPunct="1"/>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Move to the 1</a:t>
            </a:r>
            <a:r>
              <a:rPr lang="en-US" sz="1000" baseline="30000" dirty="0">
                <a:latin typeface="Times New Roman" charset="0"/>
              </a:rPr>
              <a:t>st</a:t>
            </a:r>
            <a:r>
              <a:rPr lang="en-US" sz="1000" dirty="0">
                <a:latin typeface="Times New Roman" charset="0"/>
              </a:rPr>
              <a:t> base side of home plate and watch the play</a:t>
            </a:r>
          </a:p>
          <a:p>
            <a:pPr eaLnBrk="1" hangingPunct="1">
              <a:buFontTx/>
              <a:buChar char="•"/>
            </a:pPr>
            <a:r>
              <a:rPr lang="en-US" sz="1000" dirty="0">
                <a:latin typeface="Times New Roman" charset="0"/>
              </a:rPr>
              <a:t>Do not turn away from the pitcher too quickly and miss a possible balk</a:t>
            </a:r>
          </a:p>
          <a:p>
            <a:pPr eaLnBrk="1" hangingPunct="1">
              <a:buFontTx/>
              <a:buChar char="•"/>
            </a:pPr>
            <a:r>
              <a:rPr lang="en-US" sz="1000" dirty="0">
                <a:latin typeface="Times New Roman" charset="0"/>
              </a:rPr>
              <a:t>You have the ball on the overthrow</a:t>
            </a:r>
          </a:p>
          <a:p>
            <a:pPr eaLnBrk="1" hangingPunct="1">
              <a:buFontTx/>
              <a:buChar char="•"/>
            </a:pPr>
            <a:r>
              <a:rPr lang="en-US" sz="1000" dirty="0">
                <a:latin typeface="Times New Roman" charset="0"/>
              </a:rPr>
              <a:t>Do not remove your mask unless there is an overthrow</a:t>
            </a:r>
          </a:p>
        </p:txBody>
      </p:sp>
    </p:spTree>
    <p:extLst>
      <p:ext uri="{BB962C8B-B14F-4D97-AF65-F5344CB8AC3E}">
        <p14:creationId xmlns:p14="http://schemas.microsoft.com/office/powerpoint/2010/main" val="3242260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685C06E-D2DC-40FF-B08E-1F85382FFB84}" type="slidenum">
              <a:rPr lang="en-US">
                <a:ea typeface="ＭＳ Ｐゴシック" charset="-128"/>
                <a:cs typeface="ＭＳ Ｐゴシック" charset="-128"/>
              </a:rPr>
              <a:pPr/>
              <a:t>22</a:t>
            </a:fld>
            <a:endParaRPr lang="en-US">
              <a:ea typeface="ＭＳ Ｐゴシック" charset="-128"/>
              <a:cs typeface="ＭＳ Ｐゴシック" charset="-128"/>
            </a:endParaRPr>
          </a:p>
        </p:txBody>
      </p:sp>
      <p:sp>
        <p:nvSpPr>
          <p:cNvPr id="58370" name="Rectangle 2"/>
          <p:cNvSpPr>
            <a:spLocks noGrp="1" noRot="1" noChangeAspect="1" noChangeArrowheads="1" noTextEdit="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Steal – runner on 1</a:t>
            </a:r>
            <a:r>
              <a:rPr lang="en-US" sz="1000" baseline="30000" dirty="0">
                <a:latin typeface="Times New Roman" charset="0"/>
              </a:rPr>
              <a:t>st</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On a steal play the base umpire will see the man on 1</a:t>
            </a:r>
            <a:r>
              <a:rPr lang="en-US" sz="1000" baseline="30000" dirty="0">
                <a:latin typeface="Times New Roman" charset="0"/>
              </a:rPr>
              <a:t>st</a:t>
            </a:r>
            <a:r>
              <a:rPr lang="en-US" sz="1000" dirty="0">
                <a:latin typeface="Times New Roman" charset="0"/>
              </a:rPr>
              <a:t> </a:t>
            </a:r>
            <a:r>
              <a:rPr lang="en-US" sz="1000" dirty="0" smtClean="0">
                <a:latin typeface="Times New Roman" charset="0"/>
              </a:rPr>
              <a:t>break</a:t>
            </a:r>
          </a:p>
          <a:p>
            <a:pPr eaLnBrk="1" hangingPunct="1">
              <a:buFontTx/>
              <a:buChar char="•"/>
            </a:pPr>
            <a:r>
              <a:rPr lang="en-US" sz="1000" dirty="0" smtClean="0">
                <a:latin typeface="Times New Roman" charset="0"/>
              </a:rPr>
              <a:t>Stay</a:t>
            </a:r>
            <a:r>
              <a:rPr lang="en-US" sz="1000" baseline="0" dirty="0" smtClean="0">
                <a:latin typeface="Times New Roman" charset="0"/>
              </a:rPr>
              <a:t> w</a:t>
            </a:r>
            <a:r>
              <a:rPr lang="en-US" sz="1000" dirty="0" smtClean="0">
                <a:latin typeface="Times New Roman" charset="0"/>
              </a:rPr>
              <a:t>ith </a:t>
            </a:r>
            <a:r>
              <a:rPr lang="en-US" sz="1000" dirty="0">
                <a:latin typeface="Times New Roman" charset="0"/>
              </a:rPr>
              <a:t>the pitch, stand up, see the ball clear the batter (watch for possible check swing), turn and pinch in towards 2</a:t>
            </a:r>
            <a:r>
              <a:rPr lang="en-US" sz="1000" baseline="30000" dirty="0">
                <a:latin typeface="Times New Roman" charset="0"/>
              </a:rPr>
              <a:t>nd</a:t>
            </a:r>
            <a:r>
              <a:rPr lang="en-US" sz="1000" dirty="0">
                <a:latin typeface="Times New Roman" charset="0"/>
              </a:rPr>
              <a:t> with the throw</a:t>
            </a:r>
          </a:p>
          <a:p>
            <a:pPr eaLnBrk="1" hangingPunct="1">
              <a:buFontTx/>
              <a:buChar char="•"/>
            </a:pPr>
            <a:r>
              <a:rPr lang="en-US" sz="1000" dirty="0">
                <a:latin typeface="Times New Roman" charset="0"/>
              </a:rPr>
              <a:t>Open you body with the right toe pointing to the base and cross-step towards 2</a:t>
            </a:r>
            <a:r>
              <a:rPr lang="en-US" sz="1000" baseline="30000" dirty="0">
                <a:latin typeface="Times New Roman" charset="0"/>
              </a:rPr>
              <a:t>nd</a:t>
            </a:r>
            <a:r>
              <a:rPr lang="en-US" sz="1000" dirty="0">
                <a:latin typeface="Times New Roman" charset="0"/>
              </a:rPr>
              <a:t> base keeping your body open to the throw </a:t>
            </a:r>
          </a:p>
          <a:p>
            <a:pPr eaLnBrk="1" hangingPunct="1">
              <a:buFontTx/>
              <a:buChar char="•"/>
            </a:pPr>
            <a:r>
              <a:rPr lang="en-US" sz="1000" dirty="0">
                <a:latin typeface="Times New Roman" charset="0"/>
              </a:rPr>
              <a:t>Take the throw over your shoulder, letting the ball turn your head into the base</a:t>
            </a:r>
          </a:p>
          <a:p>
            <a:pPr eaLnBrk="1" hangingPunct="1">
              <a:buFontTx/>
              <a:buChar char="•"/>
            </a:pPr>
            <a:r>
              <a:rPr lang="en-US" sz="1000" dirty="0">
                <a:latin typeface="Times New Roman" charset="0"/>
              </a:rPr>
              <a:t>Be set for the play and don’t call it too soon</a:t>
            </a:r>
          </a:p>
          <a:p>
            <a:pPr eaLnBrk="1" hangingPunct="1">
              <a:buFontTx/>
              <a:buChar char="•"/>
            </a:pPr>
            <a:r>
              <a:rPr lang="en-US" sz="1000" dirty="0">
                <a:latin typeface="Times New Roman" charset="0"/>
              </a:rPr>
              <a:t>Make sure the fielder holds onto the ball after the tag, and/or the runner stays in contact with the bag</a:t>
            </a:r>
          </a:p>
          <a:p>
            <a:pPr eaLnBrk="1" hangingPunct="1">
              <a:buFontTx/>
              <a:buChar char="•"/>
            </a:pPr>
            <a:r>
              <a:rPr lang="en-US" sz="1000" dirty="0">
                <a:latin typeface="Times New Roman" charset="0"/>
              </a:rPr>
              <a:t>Let the play happen</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Call the pitch and watch for batter interference</a:t>
            </a:r>
          </a:p>
          <a:p>
            <a:pPr eaLnBrk="1" hangingPunct="1">
              <a:buFontTx/>
              <a:buChar char="•"/>
            </a:pPr>
            <a:r>
              <a:rPr lang="en-US" sz="1000" dirty="0">
                <a:latin typeface="Times New Roman" charset="0"/>
              </a:rPr>
              <a:t>Step out from behind </a:t>
            </a:r>
            <a:r>
              <a:rPr lang="en-US" sz="1000" dirty="0" smtClean="0">
                <a:latin typeface="Times New Roman" charset="0"/>
              </a:rPr>
              <a:t>the </a:t>
            </a:r>
            <a:r>
              <a:rPr lang="en-US" sz="1000" dirty="0">
                <a:latin typeface="Times New Roman" charset="0"/>
              </a:rPr>
              <a:t>catcher and batter and watch the play</a:t>
            </a:r>
          </a:p>
          <a:p>
            <a:pPr eaLnBrk="1" hangingPunct="1">
              <a:buFontTx/>
              <a:buChar char="•"/>
            </a:pPr>
            <a:r>
              <a:rPr lang="en-US" sz="1000" dirty="0">
                <a:latin typeface="Times New Roman" charset="0"/>
              </a:rPr>
              <a:t>Batter interference has priority over watching the play at 2</a:t>
            </a:r>
            <a:r>
              <a:rPr lang="en-US" sz="1000" baseline="30000" dirty="0">
                <a:latin typeface="Times New Roman" charset="0"/>
              </a:rPr>
              <a:t>nd</a:t>
            </a:r>
            <a:r>
              <a:rPr lang="en-US" sz="1000" dirty="0">
                <a:latin typeface="Times New Roman" charset="0"/>
              </a:rPr>
              <a:t> base</a:t>
            </a:r>
          </a:p>
          <a:p>
            <a:pPr eaLnBrk="1" hangingPunct="1">
              <a:buFontTx/>
              <a:buChar char="•"/>
            </a:pPr>
            <a:r>
              <a:rPr lang="en-US" sz="1000" dirty="0">
                <a:latin typeface="Times New Roman" charset="0"/>
              </a:rPr>
              <a:t>Stay with the action in the plate area until it is fully </a:t>
            </a:r>
            <a:r>
              <a:rPr lang="en-US" sz="1000" dirty="0" smtClean="0">
                <a:latin typeface="Times New Roman" charset="0"/>
              </a:rPr>
              <a:t>completed</a:t>
            </a:r>
          </a:p>
          <a:p>
            <a:pPr eaLnBrk="1" hangingPunct="1">
              <a:buFontTx/>
              <a:buChar char="•"/>
            </a:pPr>
            <a:r>
              <a:rPr lang="en-US" sz="1000" b="1" dirty="0" smtClean="0">
                <a:latin typeface="Times New Roman" charset="0"/>
              </a:rPr>
              <a:t>After </a:t>
            </a:r>
            <a:r>
              <a:rPr lang="en-US" sz="1000" b="1" dirty="0">
                <a:latin typeface="Times New Roman" charset="0"/>
              </a:rPr>
              <a:t>the play has finished, signal the new count to your partner</a:t>
            </a:r>
          </a:p>
        </p:txBody>
      </p:sp>
    </p:spTree>
    <p:extLst>
      <p:ext uri="{BB962C8B-B14F-4D97-AF65-F5344CB8AC3E}">
        <p14:creationId xmlns:p14="http://schemas.microsoft.com/office/powerpoint/2010/main" val="2986580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8050CDE-221B-4068-AEA3-982711DA596F}" type="slidenum">
              <a:rPr lang="en-US">
                <a:ea typeface="ＭＳ Ｐゴシック" charset="-128"/>
                <a:cs typeface="ＭＳ Ｐゴシック" charset="-128"/>
              </a:rPr>
              <a:pPr/>
              <a:t>23</a:t>
            </a:fld>
            <a:endParaRPr lang="en-US">
              <a:ea typeface="ＭＳ Ｐゴシック" charset="-128"/>
              <a:cs typeface="ＭＳ Ｐゴシック" charset="-128"/>
            </a:endParaRPr>
          </a:p>
        </p:txBody>
      </p:sp>
      <p:sp>
        <p:nvSpPr>
          <p:cNvPr id="60418" name="Rectangle 2"/>
          <p:cNvSpPr>
            <a:spLocks noGrp="1" noRot="1" noChangeAspect="1" noChangeArrowheads="1" noTextEdit="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Overthrow on pickoff at 1</a:t>
            </a:r>
            <a:r>
              <a:rPr lang="en-US" sz="1000" baseline="30000">
                <a:latin typeface="Times New Roman" charset="0"/>
              </a:rPr>
              <a:t>st</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Stay ahead of the runner</a:t>
            </a:r>
          </a:p>
          <a:p>
            <a:pPr eaLnBrk="1" hangingPunct="1"/>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Move out to the right side to see if the ball goes out of play (remove mask)</a:t>
            </a:r>
          </a:p>
        </p:txBody>
      </p:sp>
    </p:spTree>
    <p:extLst>
      <p:ext uri="{BB962C8B-B14F-4D97-AF65-F5344CB8AC3E}">
        <p14:creationId xmlns:p14="http://schemas.microsoft.com/office/powerpoint/2010/main" val="3742284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p:spPr>
        <p:txBody>
          <a:bodyPr/>
          <a:lstStyle/>
          <a:p>
            <a:fld id="{F1D0B8F9-08B3-4E0D-95C1-015B83ADFD75}" type="slidenum">
              <a:rPr lang="en-US">
                <a:ea typeface="ＭＳ Ｐゴシック" charset="-128"/>
                <a:cs typeface="ＭＳ Ｐゴシック" charset="-128"/>
              </a:rPr>
              <a:pPr/>
              <a:t>24</a:t>
            </a:fld>
            <a:endParaRPr lang="en-US">
              <a:ea typeface="ＭＳ Ｐゴシック" charset="-128"/>
              <a:cs typeface="ＭＳ Ｐゴシック" charset="-128"/>
            </a:endParaRPr>
          </a:p>
        </p:txBody>
      </p:sp>
      <p:sp>
        <p:nvSpPr>
          <p:cNvPr id="90114" name="Rectangle 2"/>
          <p:cNvSpPr>
            <a:spLocks noGrp="1" noRot="1" noChangeAspect="1" noChangeArrowheads="1" noTextEdit="1"/>
          </p:cNvSpPr>
          <p:nvPr>
            <p:ph type="sldImg"/>
          </p:nvPr>
        </p:nvSpPr>
        <p:spPr>
          <a:solidFill>
            <a:srgbClr val="FFFFFF"/>
          </a:solidFill>
          <a:ln/>
        </p:spPr>
      </p:sp>
      <p:sp>
        <p:nvSpPr>
          <p:cNvPr id="90115"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Overthrow on steal – runner on 1</a:t>
            </a:r>
            <a:r>
              <a:rPr lang="en-US" sz="1000" baseline="30000">
                <a:latin typeface="Times New Roman" charset="0"/>
              </a:rPr>
              <a:t>st</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As soon as the ball goes by the fielder, move toward 3</a:t>
            </a:r>
            <a:r>
              <a:rPr lang="en-US" sz="1000" baseline="30000">
                <a:latin typeface="Times New Roman" charset="0"/>
              </a:rPr>
              <a:t>rd</a:t>
            </a:r>
            <a:r>
              <a:rPr lang="en-US" sz="1000">
                <a:latin typeface="Times New Roman" charset="0"/>
              </a:rPr>
              <a:t>, watching the ball</a:t>
            </a:r>
          </a:p>
          <a:p>
            <a:pPr eaLnBrk="1" hangingPunct="1">
              <a:buFontTx/>
              <a:buChar char="•"/>
            </a:pPr>
            <a:r>
              <a:rPr lang="en-US" sz="1000">
                <a:latin typeface="Times New Roman" charset="0"/>
              </a:rPr>
              <a:t>If the runner goes, stay with him</a:t>
            </a:r>
          </a:p>
          <a:p>
            <a:pPr eaLnBrk="1" hangingPunct="1">
              <a:buFontTx/>
              <a:buChar char="•"/>
            </a:pPr>
            <a:r>
              <a:rPr lang="en-US" sz="1000">
                <a:latin typeface="Times New Roman" charset="0"/>
              </a:rPr>
              <a:t>If he breaks and then goes back to 2</a:t>
            </a:r>
            <a:r>
              <a:rPr lang="en-US" sz="1000" baseline="30000">
                <a:latin typeface="Times New Roman" charset="0"/>
              </a:rPr>
              <a:t>nd</a:t>
            </a:r>
            <a:r>
              <a:rPr lang="en-US" sz="1000">
                <a:latin typeface="Times New Roman" charset="0"/>
              </a:rPr>
              <a:t>, go back with him</a:t>
            </a:r>
          </a:p>
          <a:p>
            <a:pPr eaLnBrk="1" hangingPunct="1">
              <a:buFontTx/>
              <a:buChar char="•"/>
            </a:pPr>
            <a:r>
              <a:rPr lang="en-US" sz="1000">
                <a:latin typeface="Times New Roman" charset="0"/>
              </a:rPr>
              <a:t>If you cannot beat the runner into 3</a:t>
            </a:r>
            <a:r>
              <a:rPr lang="en-US" sz="1000" baseline="30000">
                <a:latin typeface="Times New Roman" charset="0"/>
              </a:rPr>
              <a:t>rd</a:t>
            </a:r>
            <a:r>
              <a:rPr lang="en-US" sz="1000">
                <a:latin typeface="Times New Roman" charset="0"/>
              </a:rPr>
              <a:t>, fight for an angle and get set for the play</a:t>
            </a:r>
          </a:p>
          <a:p>
            <a:pPr eaLnBrk="1" hangingPunct="1"/>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Stay at home, should the runner try to score on an overthrow at 3</a:t>
            </a:r>
            <a:r>
              <a:rPr lang="en-US" sz="1000" baseline="30000">
                <a:latin typeface="Times New Roman" charset="0"/>
              </a:rPr>
              <a:t>rd</a:t>
            </a:r>
            <a:r>
              <a:rPr lang="en-US" sz="1000">
                <a:latin typeface="Times New Roman" charset="0"/>
              </a:rPr>
              <a:t> base</a:t>
            </a:r>
          </a:p>
        </p:txBody>
      </p:sp>
    </p:spTree>
    <p:extLst>
      <p:ext uri="{BB962C8B-B14F-4D97-AF65-F5344CB8AC3E}">
        <p14:creationId xmlns:p14="http://schemas.microsoft.com/office/powerpoint/2010/main" val="2592645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783C42F2-3872-42DE-9278-91FFB881CCEF}" type="slidenum">
              <a:rPr lang="en-US">
                <a:ea typeface="ＭＳ Ｐゴシック" charset="-128"/>
                <a:cs typeface="ＭＳ Ｐゴシック" charset="-128"/>
              </a:rPr>
              <a:pPr/>
              <a:t>25</a:t>
            </a:fld>
            <a:endParaRPr lang="en-US">
              <a:ea typeface="ＭＳ Ｐゴシック" charset="-128"/>
              <a:cs typeface="ＭＳ Ｐゴシック" charset="-128"/>
            </a:endParaRPr>
          </a:p>
        </p:txBody>
      </p:sp>
      <p:sp>
        <p:nvSpPr>
          <p:cNvPr id="64514" name="Rectangle 2"/>
          <p:cNvSpPr>
            <a:spLocks noGrp="1" noRot="1" noChangeAspect="1" noChangeArrowheads="1" noTextEdit="1"/>
          </p:cNvSpPr>
          <p:nvPr>
            <p:ph type="sldImg"/>
          </p:nvPr>
        </p:nvSpPr>
        <p:spPr>
          <a:solidFill>
            <a:srgbClr val="FFFFFF"/>
          </a:solidFill>
          <a:ln/>
        </p:spPr>
      </p:sp>
      <p:sp>
        <p:nvSpPr>
          <p:cNvPr id="64515"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Pickoff at 1</a:t>
            </a:r>
            <a:r>
              <a:rPr lang="en-US" sz="1000" baseline="30000" dirty="0">
                <a:latin typeface="Times New Roman" charset="0"/>
              </a:rPr>
              <a:t>st</a:t>
            </a:r>
            <a:r>
              <a:rPr lang="en-US" sz="1000" dirty="0">
                <a:latin typeface="Times New Roman" charset="0"/>
              </a:rPr>
              <a:t>, runners on 1</a:t>
            </a:r>
            <a:r>
              <a:rPr lang="en-US" sz="1000" baseline="30000" dirty="0">
                <a:latin typeface="Times New Roman" charset="0"/>
              </a:rPr>
              <a:t>st</a:t>
            </a:r>
            <a:r>
              <a:rPr lang="en-US" sz="1000" dirty="0">
                <a:latin typeface="Times New Roman" charset="0"/>
              </a:rPr>
              <a:t> &amp; 2</a:t>
            </a:r>
            <a:r>
              <a:rPr lang="en-US" sz="1000" baseline="30000" dirty="0">
                <a:latin typeface="Times New Roman" charset="0"/>
              </a:rPr>
              <a:t>nd</a:t>
            </a:r>
            <a:r>
              <a:rPr lang="en-US" sz="1000" dirty="0">
                <a:latin typeface="Times New Roman" charset="0"/>
              </a:rPr>
              <a:t> base</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You have the play at 1</a:t>
            </a:r>
            <a:r>
              <a:rPr lang="en-US" sz="1000" baseline="30000" dirty="0">
                <a:latin typeface="Times New Roman" charset="0"/>
              </a:rPr>
              <a:t>st</a:t>
            </a:r>
            <a:r>
              <a:rPr lang="en-US" sz="1000" dirty="0">
                <a:latin typeface="Times New Roman" charset="0"/>
              </a:rPr>
              <a:t> base</a:t>
            </a:r>
          </a:p>
          <a:p>
            <a:pPr eaLnBrk="1" hangingPunct="1">
              <a:buFontTx/>
              <a:buChar char="•"/>
            </a:pPr>
            <a:r>
              <a:rPr lang="en-US" sz="1000" dirty="0">
                <a:latin typeface="Times New Roman" charset="0"/>
              </a:rPr>
              <a:t>It’s basically the same as a pickoff attempt at first base with a runner on 1</a:t>
            </a:r>
            <a:r>
              <a:rPr lang="en-US" sz="1000" baseline="30000" dirty="0">
                <a:latin typeface="Times New Roman" charset="0"/>
              </a:rPr>
              <a:t>st</a:t>
            </a:r>
            <a:r>
              <a:rPr lang="en-US" sz="1000" dirty="0">
                <a:latin typeface="Times New Roman" charset="0"/>
              </a:rPr>
              <a:t> only</a:t>
            </a:r>
          </a:p>
          <a:p>
            <a:pPr eaLnBrk="1" hangingPunct="1">
              <a:buFontTx/>
              <a:buChar char="•"/>
            </a:pPr>
            <a:r>
              <a:rPr lang="en-US" sz="1000" dirty="0">
                <a:latin typeface="Times New Roman" charset="0"/>
              </a:rPr>
              <a:t>The difference is that you take a step or two directly toward 1</a:t>
            </a:r>
            <a:r>
              <a:rPr lang="en-US" sz="1000" baseline="30000" dirty="0">
                <a:latin typeface="Times New Roman" charset="0"/>
              </a:rPr>
              <a:t>st</a:t>
            </a:r>
            <a:r>
              <a:rPr lang="en-US" sz="1000" dirty="0">
                <a:latin typeface="Times New Roman" charset="0"/>
              </a:rPr>
              <a:t> base which opens up the angle automatically </a:t>
            </a:r>
          </a:p>
          <a:p>
            <a:pPr eaLnBrk="1" hangingPunct="1">
              <a:buFontTx/>
              <a:buChar char="•"/>
            </a:pPr>
            <a:r>
              <a:rPr lang="en-US" sz="1000" dirty="0">
                <a:latin typeface="Times New Roman" charset="0"/>
              </a:rPr>
              <a:t>Stay aware of what the lead runner is doing</a:t>
            </a:r>
          </a:p>
          <a:p>
            <a:pPr eaLnBrk="1" hangingPunct="1">
              <a:buFontTx/>
              <a:buChar char="•"/>
            </a:pPr>
            <a:r>
              <a:rPr lang="en-US" sz="1000" dirty="0" smtClean="0">
                <a:latin typeface="Times New Roman" charset="0"/>
              </a:rPr>
              <a:t>If</a:t>
            </a:r>
            <a:r>
              <a:rPr lang="en-US" sz="1000" baseline="0" dirty="0" smtClean="0">
                <a:latin typeface="Times New Roman" charset="0"/>
              </a:rPr>
              <a:t> there is a second play, w</a:t>
            </a:r>
            <a:r>
              <a:rPr lang="en-US" sz="1000" dirty="0" smtClean="0">
                <a:latin typeface="Times New Roman" charset="0"/>
              </a:rPr>
              <a:t>atch </a:t>
            </a:r>
            <a:r>
              <a:rPr lang="en-US" sz="1000" dirty="0">
                <a:latin typeface="Times New Roman" charset="0"/>
              </a:rPr>
              <a:t>the ball and let it take you to the play</a:t>
            </a:r>
          </a:p>
          <a:p>
            <a:pPr eaLnBrk="1" hangingPunct="1"/>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Step out and watch the play</a:t>
            </a:r>
          </a:p>
          <a:p>
            <a:pPr eaLnBrk="1" hangingPunct="1">
              <a:buFontTx/>
              <a:buChar char="•"/>
            </a:pPr>
            <a:r>
              <a:rPr lang="en-US" sz="1000" dirty="0">
                <a:latin typeface="Times New Roman" charset="0"/>
              </a:rPr>
              <a:t>You have the ball on the overthrow but do not stray too far away from the plate because of the possibility of the lead runner coming home on the play</a:t>
            </a:r>
          </a:p>
          <a:p>
            <a:pPr eaLnBrk="1" hangingPunct="1">
              <a:buFontTx/>
              <a:buChar char="•"/>
            </a:pPr>
            <a:endParaRPr lang="en-US" sz="1000" dirty="0">
              <a:latin typeface="Times New Roman" charset="0"/>
            </a:endParaRPr>
          </a:p>
        </p:txBody>
      </p:sp>
    </p:spTree>
    <p:extLst>
      <p:ext uri="{BB962C8B-B14F-4D97-AF65-F5344CB8AC3E}">
        <p14:creationId xmlns:p14="http://schemas.microsoft.com/office/powerpoint/2010/main" val="2430535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5A2DFAF5-ECE5-4ECA-B9CD-1A5EA008F57A}" type="slidenum">
              <a:rPr lang="en-US">
                <a:ea typeface="ＭＳ Ｐゴシック" charset="-128"/>
                <a:cs typeface="ＭＳ Ｐゴシック" charset="-128"/>
              </a:rPr>
              <a:pPr/>
              <a:t>26</a:t>
            </a:fld>
            <a:endParaRPr lang="en-US">
              <a:ea typeface="ＭＳ Ｐゴシック" charset="-128"/>
              <a:cs typeface="ＭＳ Ｐゴシック" charset="-128"/>
            </a:endParaRPr>
          </a:p>
        </p:txBody>
      </p:sp>
      <p:sp>
        <p:nvSpPr>
          <p:cNvPr id="66562" name="Rectangle 2"/>
          <p:cNvSpPr>
            <a:spLocks noGrp="1" noRot="1" noChangeAspect="1" noChangeArrowheads="1" noTextEdit="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Pickoff at 2</a:t>
            </a:r>
            <a:r>
              <a:rPr lang="en-US" sz="1000" baseline="30000">
                <a:latin typeface="Times New Roman" charset="0"/>
              </a:rPr>
              <a:t>nd</a:t>
            </a:r>
            <a:r>
              <a:rPr lang="en-US" sz="1000">
                <a:latin typeface="Times New Roman" charset="0"/>
              </a:rPr>
              <a:t>, runners on 2</a:t>
            </a:r>
            <a:r>
              <a:rPr lang="en-US" sz="1000" baseline="30000">
                <a:latin typeface="Times New Roman" charset="0"/>
              </a:rPr>
              <a:t>nd</a:t>
            </a:r>
            <a:r>
              <a:rPr lang="en-US" sz="1000">
                <a:latin typeface="Times New Roman" charset="0"/>
              </a:rPr>
              <a:t> base only</a:t>
            </a:r>
          </a:p>
          <a:p>
            <a:pPr eaLnBrk="1" hangingPunct="1"/>
            <a:endParaRPr lang="en-US" sz="1000">
              <a:latin typeface="Times New Roman" charset="0"/>
            </a:endParaRPr>
          </a:p>
          <a:p>
            <a:pPr eaLnBrk="1" hangingPunct="1"/>
            <a:r>
              <a:rPr lang="en-US" sz="1000">
                <a:latin typeface="Times New Roman" charset="0"/>
              </a:rPr>
              <a:t>Both Umpires:</a:t>
            </a:r>
          </a:p>
          <a:p>
            <a:pPr eaLnBrk="1" hangingPunct="1">
              <a:buFontTx/>
              <a:buChar char="•"/>
            </a:pPr>
            <a:r>
              <a:rPr lang="en-US" sz="1000">
                <a:latin typeface="Times New Roman" charset="0"/>
              </a:rPr>
              <a:t>Have the same responsibilities as a pickoff at 1</a:t>
            </a:r>
            <a:r>
              <a:rPr lang="en-US" sz="1000" baseline="30000">
                <a:latin typeface="Times New Roman" charset="0"/>
              </a:rPr>
              <a:t>st</a:t>
            </a:r>
            <a:r>
              <a:rPr lang="en-US" sz="1000">
                <a:latin typeface="Times New Roman" charset="0"/>
              </a:rPr>
              <a:t> and an overthrow on a pickoff</a:t>
            </a:r>
          </a:p>
          <a:p>
            <a:pPr eaLnBrk="1" hangingPunct="1">
              <a:buFontTx/>
              <a:buChar char="•"/>
            </a:pPr>
            <a:r>
              <a:rPr lang="en-US" sz="1000">
                <a:latin typeface="Times New Roman" charset="0"/>
              </a:rPr>
              <a:t>The plate umpire won’t have to go with an overthrow into centerfield</a:t>
            </a:r>
          </a:p>
          <a:p>
            <a:pPr eaLnBrk="1" hangingPunct="1">
              <a:buFontTx/>
              <a:buChar char="•"/>
            </a:pPr>
            <a:r>
              <a:rPr lang="en-US" sz="1000">
                <a:latin typeface="Times New Roman" charset="0"/>
              </a:rPr>
              <a:t>He can stay at home and watch the ball</a:t>
            </a:r>
          </a:p>
          <a:p>
            <a:pPr eaLnBrk="1" hangingPunct="1"/>
            <a:endParaRPr lang="en-US" sz="1000">
              <a:latin typeface="Times New Roman" charset="0"/>
            </a:endParaRPr>
          </a:p>
        </p:txBody>
      </p:sp>
    </p:spTree>
    <p:extLst>
      <p:ext uri="{BB962C8B-B14F-4D97-AF65-F5344CB8AC3E}">
        <p14:creationId xmlns:p14="http://schemas.microsoft.com/office/powerpoint/2010/main" val="115835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0522E71A-EBFA-40EA-9746-C4C7E701D310}" type="slidenum">
              <a:rPr lang="en-US">
                <a:ea typeface="ＭＳ Ｐゴシック" charset="-128"/>
                <a:cs typeface="ＭＳ Ｐゴシック" charset="-128"/>
              </a:rPr>
              <a:pPr/>
              <a:t>27</a:t>
            </a:fld>
            <a:endParaRPr lang="en-US">
              <a:ea typeface="ＭＳ Ｐゴシック" charset="-128"/>
              <a:cs typeface="ＭＳ Ｐゴシック" charset="-128"/>
            </a:endParaRPr>
          </a:p>
        </p:txBody>
      </p:sp>
      <p:sp>
        <p:nvSpPr>
          <p:cNvPr id="68610" name="Rectangle 2"/>
          <p:cNvSpPr>
            <a:spLocks noGrp="1" noRot="1" noChangeAspect="1" noChangeArrowheads="1" noTextEdit="1"/>
          </p:cNvSpPr>
          <p:nvPr>
            <p:ph type="sldImg"/>
          </p:nvPr>
        </p:nvSpPr>
        <p:spPr>
          <a:solidFill>
            <a:srgbClr val="FFFFFF"/>
          </a:solidFill>
          <a:ln/>
        </p:spPr>
      </p:sp>
      <p:sp>
        <p:nvSpPr>
          <p:cNvPr id="68611"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Steal at 2</a:t>
            </a:r>
            <a:r>
              <a:rPr lang="en-US" sz="1000" baseline="30000" dirty="0">
                <a:latin typeface="Times New Roman" charset="0"/>
              </a:rPr>
              <a:t>nd</a:t>
            </a:r>
            <a:r>
              <a:rPr lang="en-US" sz="1000" dirty="0">
                <a:latin typeface="Times New Roman" charset="0"/>
              </a:rPr>
              <a:t> – runners on 1</a:t>
            </a:r>
            <a:r>
              <a:rPr lang="en-US" sz="1000" baseline="30000" dirty="0">
                <a:latin typeface="Times New Roman" charset="0"/>
              </a:rPr>
              <a:t>st</a:t>
            </a:r>
            <a:r>
              <a:rPr lang="en-US" sz="1000" dirty="0">
                <a:latin typeface="Times New Roman" charset="0"/>
              </a:rPr>
              <a:t> &amp; 3</a:t>
            </a:r>
            <a:r>
              <a:rPr lang="en-US" sz="1000" baseline="30000" dirty="0">
                <a:latin typeface="Times New Roman" charset="0"/>
              </a:rPr>
              <a:t>rd</a:t>
            </a:r>
            <a:r>
              <a:rPr lang="en-US" sz="1000" dirty="0">
                <a:latin typeface="Times New Roman" charset="0"/>
              </a:rPr>
              <a:t> base</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The basic movement is the same as a steal of 2</a:t>
            </a:r>
            <a:r>
              <a:rPr lang="en-US" sz="1000" baseline="30000" dirty="0">
                <a:latin typeface="Times New Roman" charset="0"/>
              </a:rPr>
              <a:t>nd</a:t>
            </a:r>
            <a:r>
              <a:rPr lang="en-US" sz="1000" dirty="0">
                <a:latin typeface="Times New Roman" charset="0"/>
              </a:rPr>
              <a:t> base from a runner on 1</a:t>
            </a:r>
            <a:r>
              <a:rPr lang="en-US" sz="1000" baseline="30000" dirty="0">
                <a:latin typeface="Times New Roman" charset="0"/>
              </a:rPr>
              <a:t>st</a:t>
            </a:r>
            <a:r>
              <a:rPr lang="en-US" sz="1000" dirty="0">
                <a:latin typeface="Times New Roman" charset="0"/>
              </a:rPr>
              <a:t> base </a:t>
            </a:r>
            <a:r>
              <a:rPr lang="en-US" sz="1000" dirty="0" smtClean="0">
                <a:latin typeface="Times New Roman" charset="0"/>
              </a:rPr>
              <a:t>only except you should fade back a little closer to the mound</a:t>
            </a:r>
            <a:endParaRPr lang="en-US" sz="1000" dirty="0">
              <a:latin typeface="Times New Roman" charset="0"/>
            </a:endParaRPr>
          </a:p>
          <a:p>
            <a:pPr eaLnBrk="1" hangingPunct="1">
              <a:buFontTx/>
              <a:buChar char="•"/>
            </a:pPr>
            <a:r>
              <a:rPr lang="en-US" sz="1000" dirty="0">
                <a:latin typeface="Times New Roman" charset="0"/>
              </a:rPr>
              <a:t>The important thing to remember with a runner on 3</a:t>
            </a:r>
            <a:r>
              <a:rPr lang="en-US" sz="1000" baseline="30000" dirty="0">
                <a:latin typeface="Times New Roman" charset="0"/>
              </a:rPr>
              <a:t>rd</a:t>
            </a:r>
            <a:r>
              <a:rPr lang="en-US" sz="1000" dirty="0">
                <a:latin typeface="Times New Roman" charset="0"/>
              </a:rPr>
              <a:t> is to make sure the catcher throws the ball to 2</a:t>
            </a:r>
            <a:r>
              <a:rPr lang="en-US" sz="1000" baseline="30000" dirty="0">
                <a:latin typeface="Times New Roman" charset="0"/>
              </a:rPr>
              <a:t>nd</a:t>
            </a:r>
          </a:p>
          <a:p>
            <a:pPr eaLnBrk="1" hangingPunct="1">
              <a:buFontTx/>
              <a:buChar char="•"/>
            </a:pPr>
            <a:r>
              <a:rPr lang="en-US" sz="1000" dirty="0">
                <a:latin typeface="Times New Roman" charset="0"/>
              </a:rPr>
              <a:t>It is better to be a step short on the tag play at 2</a:t>
            </a:r>
            <a:r>
              <a:rPr lang="en-US" sz="1000" baseline="30000" dirty="0">
                <a:latin typeface="Times New Roman" charset="0"/>
              </a:rPr>
              <a:t>nd</a:t>
            </a:r>
            <a:r>
              <a:rPr lang="en-US" sz="1000" dirty="0">
                <a:latin typeface="Times New Roman" charset="0"/>
              </a:rPr>
              <a:t>, than to be 80 feet from a close tag play at third</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Call the pitch and watch for interference on the batter, and step out from behind home plate</a:t>
            </a:r>
          </a:p>
          <a:p>
            <a:pPr eaLnBrk="1" hangingPunct="1">
              <a:buFontTx/>
              <a:buChar char="•"/>
            </a:pPr>
            <a:r>
              <a:rPr lang="en-US" sz="1000" dirty="0">
                <a:latin typeface="Times New Roman" charset="0"/>
              </a:rPr>
              <a:t>Stay at home for possible play at the plate</a:t>
            </a:r>
          </a:p>
          <a:p>
            <a:pPr eaLnBrk="1" hangingPunct="1"/>
            <a:endParaRPr lang="en-US" sz="1000" dirty="0">
              <a:latin typeface="Times New Roman" charset="0"/>
            </a:endParaRPr>
          </a:p>
        </p:txBody>
      </p:sp>
    </p:spTree>
    <p:extLst>
      <p:ext uri="{BB962C8B-B14F-4D97-AF65-F5344CB8AC3E}">
        <p14:creationId xmlns:p14="http://schemas.microsoft.com/office/powerpoint/2010/main" val="17892451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753A95EC-93B7-471D-8C20-D3F0B8D516AF}" type="slidenum">
              <a:rPr lang="en-US">
                <a:ea typeface="ＭＳ Ｐゴシック" charset="-128"/>
                <a:cs typeface="ＭＳ Ｐゴシック" charset="-128"/>
              </a:rPr>
              <a:pPr/>
              <a:t>28</a:t>
            </a:fld>
            <a:endParaRPr lang="en-US">
              <a:ea typeface="ＭＳ Ｐゴシック" charset="-128"/>
              <a:cs typeface="ＭＳ Ｐゴシック" charset="-128"/>
            </a:endParaRPr>
          </a:p>
        </p:txBody>
      </p:sp>
      <p:sp>
        <p:nvSpPr>
          <p:cNvPr id="70658" name="Rectangle 2"/>
          <p:cNvSpPr>
            <a:spLocks noGrp="1" noRot="1" noChangeAspect="1" noChangeArrowheads="1" noTextEdit="1"/>
          </p:cNvSpPr>
          <p:nvPr>
            <p:ph type="sldImg"/>
          </p:nvPr>
        </p:nvSpPr>
        <p:spPr>
          <a:solidFill>
            <a:srgbClr val="FFFFFF"/>
          </a:solidFill>
          <a:ln/>
        </p:spPr>
      </p:sp>
      <p:sp>
        <p:nvSpPr>
          <p:cNvPr id="70659"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Steal at 3</a:t>
            </a:r>
            <a:r>
              <a:rPr lang="en-US" sz="1000" baseline="30000" dirty="0">
                <a:latin typeface="Times New Roman" charset="0"/>
              </a:rPr>
              <a:t>rd</a:t>
            </a:r>
            <a:r>
              <a:rPr lang="en-US" sz="1000" dirty="0">
                <a:latin typeface="Times New Roman" charset="0"/>
              </a:rPr>
              <a:t> – runner on 2</a:t>
            </a:r>
            <a:r>
              <a:rPr lang="en-US" sz="1000" baseline="30000" dirty="0">
                <a:latin typeface="Times New Roman" charset="0"/>
              </a:rPr>
              <a:t>nd</a:t>
            </a:r>
            <a:r>
              <a:rPr lang="en-US" sz="1000" dirty="0">
                <a:latin typeface="Times New Roman" charset="0"/>
              </a:rPr>
              <a:t> base only</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As the pitch is delivered, listen to determine if the runner is breaking to 3</a:t>
            </a:r>
            <a:r>
              <a:rPr lang="en-US" sz="1000" baseline="30000" dirty="0">
                <a:latin typeface="Times New Roman" charset="0"/>
              </a:rPr>
              <a:t>rd</a:t>
            </a:r>
            <a:r>
              <a:rPr lang="en-US" sz="1000" dirty="0">
                <a:latin typeface="Times New Roman" charset="0"/>
              </a:rPr>
              <a:t> base</a:t>
            </a:r>
          </a:p>
          <a:p>
            <a:pPr eaLnBrk="1" hangingPunct="1">
              <a:buFontTx/>
              <a:buChar char="•"/>
            </a:pPr>
            <a:r>
              <a:rPr lang="en-US" sz="1000" dirty="0">
                <a:latin typeface="Times New Roman" charset="0"/>
              </a:rPr>
              <a:t>If he does break, take a couple of steps toward home, watching the pitch to the plate</a:t>
            </a:r>
          </a:p>
          <a:p>
            <a:pPr eaLnBrk="1" hangingPunct="1">
              <a:buFontTx/>
              <a:buChar char="•"/>
            </a:pPr>
            <a:r>
              <a:rPr lang="en-US" sz="1000" dirty="0">
                <a:latin typeface="Times New Roman" charset="0"/>
              </a:rPr>
              <a:t>Watch the throw into 3</a:t>
            </a:r>
            <a:r>
              <a:rPr lang="en-US" sz="1000" baseline="30000" dirty="0">
                <a:latin typeface="Times New Roman" charset="0"/>
              </a:rPr>
              <a:t>rd</a:t>
            </a:r>
            <a:r>
              <a:rPr lang="en-US" sz="1000" dirty="0">
                <a:latin typeface="Times New Roman" charset="0"/>
              </a:rPr>
              <a:t> and let it turn you into the play</a:t>
            </a:r>
          </a:p>
          <a:p>
            <a:pPr eaLnBrk="1" hangingPunct="1">
              <a:buFontTx/>
              <a:buChar char="•"/>
            </a:pPr>
            <a:r>
              <a:rPr lang="en-US" sz="1000" dirty="0">
                <a:latin typeface="Times New Roman" charset="0"/>
              </a:rPr>
              <a:t>In a double steal situation (runners stealing second and third at once), don’t break with the runner going to 3</a:t>
            </a:r>
            <a:r>
              <a:rPr lang="en-US" sz="1000" baseline="30000" dirty="0">
                <a:latin typeface="Times New Roman" charset="0"/>
              </a:rPr>
              <a:t>rd</a:t>
            </a:r>
          </a:p>
          <a:p>
            <a:pPr eaLnBrk="1" hangingPunct="1">
              <a:buFontTx/>
              <a:buChar char="•"/>
            </a:pPr>
            <a:r>
              <a:rPr lang="en-US" sz="1000" dirty="0">
                <a:latin typeface="Times New Roman" charset="0"/>
              </a:rPr>
              <a:t>Take a </a:t>
            </a:r>
            <a:r>
              <a:rPr lang="en-US" sz="1000" dirty="0" smtClean="0">
                <a:latin typeface="Times New Roman" charset="0"/>
              </a:rPr>
              <a:t>few steps toward the plate (this will put you in a better position to react if the throw goes to 3</a:t>
            </a:r>
            <a:r>
              <a:rPr lang="en-US" sz="1000" baseline="30000" dirty="0" smtClean="0">
                <a:latin typeface="Times New Roman" charset="0"/>
              </a:rPr>
              <a:t>rd</a:t>
            </a:r>
            <a:r>
              <a:rPr lang="en-US" sz="1000" dirty="0" smtClean="0">
                <a:latin typeface="Times New Roman" charset="0"/>
              </a:rPr>
              <a:t>), </a:t>
            </a:r>
            <a:r>
              <a:rPr lang="en-US" sz="1000" dirty="0">
                <a:latin typeface="Times New Roman" charset="0"/>
              </a:rPr>
              <a:t>make sure where the ball </a:t>
            </a:r>
            <a:r>
              <a:rPr lang="en-US" sz="1000" dirty="0" smtClean="0">
                <a:latin typeface="Times New Roman" charset="0"/>
              </a:rPr>
              <a:t>is going</a:t>
            </a:r>
            <a:r>
              <a:rPr lang="en-US" sz="1000" dirty="0">
                <a:latin typeface="Times New Roman" charset="0"/>
              </a:rPr>
              <a:t>, then react</a:t>
            </a:r>
          </a:p>
          <a:p>
            <a:pPr eaLnBrk="1" hangingPunct="1">
              <a:buFontTx/>
              <a:buChar char="•"/>
            </a:pPr>
            <a:r>
              <a:rPr lang="en-US" sz="1000" dirty="0">
                <a:latin typeface="Times New Roman" charset="0"/>
              </a:rPr>
              <a:t>Do not get into a foot race with the runner stealing 3</a:t>
            </a:r>
            <a:r>
              <a:rPr lang="en-US" sz="1000" baseline="30000" dirty="0">
                <a:latin typeface="Times New Roman" charset="0"/>
              </a:rPr>
              <a:t>rd</a:t>
            </a:r>
          </a:p>
          <a:p>
            <a:pPr eaLnBrk="1" hangingPunct="1">
              <a:buFontTx/>
              <a:buChar char="•"/>
            </a:pPr>
            <a:r>
              <a:rPr lang="en-US" sz="1000" dirty="0">
                <a:latin typeface="Times New Roman" charset="0"/>
              </a:rPr>
              <a:t>Fight for an angle by moving toward an imaginary 45-foot mark on the 3</a:t>
            </a:r>
            <a:r>
              <a:rPr lang="en-US" sz="1000" baseline="30000" dirty="0">
                <a:latin typeface="Times New Roman" charset="0"/>
              </a:rPr>
              <a:t>rd</a:t>
            </a:r>
            <a:r>
              <a:rPr lang="en-US" sz="1000" dirty="0">
                <a:latin typeface="Times New Roman" charset="0"/>
              </a:rPr>
              <a:t> base line</a:t>
            </a:r>
          </a:p>
          <a:p>
            <a:pPr eaLnBrk="1" hangingPunct="1">
              <a:buFontTx/>
              <a:buChar char="•"/>
            </a:pPr>
            <a:r>
              <a:rPr lang="en-US" sz="1000" dirty="0">
                <a:latin typeface="Times New Roman" charset="0"/>
              </a:rPr>
              <a:t>Get set and make the call</a:t>
            </a:r>
          </a:p>
          <a:p>
            <a:pPr eaLnBrk="1" hangingPunct="1"/>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Duties are the same as in the other steal situations</a:t>
            </a:r>
          </a:p>
        </p:txBody>
      </p:sp>
    </p:spTree>
    <p:extLst>
      <p:ext uri="{BB962C8B-B14F-4D97-AF65-F5344CB8AC3E}">
        <p14:creationId xmlns:p14="http://schemas.microsoft.com/office/powerpoint/2010/main" val="21434159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08F103E8-E36B-4DDC-9747-5B7CC402EE9D}" type="slidenum">
              <a:rPr lang="en-US">
                <a:ea typeface="ＭＳ Ｐゴシック" charset="-128"/>
                <a:cs typeface="ＭＳ Ｐゴシック" charset="-128"/>
              </a:rPr>
              <a:pPr/>
              <a:t>29</a:t>
            </a:fld>
            <a:endParaRPr lang="en-US">
              <a:ea typeface="ＭＳ Ｐゴシック" charset="-128"/>
              <a:cs typeface="ＭＳ Ｐゴシック" charset="-128"/>
            </a:endParaRPr>
          </a:p>
        </p:txBody>
      </p:sp>
      <p:sp>
        <p:nvSpPr>
          <p:cNvPr id="72706"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solidFill>
            <a:srgbClr val="FFFFFF"/>
          </a:solidFill>
          <a:ln/>
        </p:spPr>
        <p:txBody>
          <a:bodyPr/>
          <a:lstStyle/>
          <a:p>
            <a:pPr eaLnBrk="1" hangingPunct="1"/>
            <a:r>
              <a:rPr lang="en-US" sz="800" dirty="0">
                <a:latin typeface="Times New Roman" charset="0"/>
              </a:rPr>
              <a:t>Runner 1</a:t>
            </a:r>
            <a:r>
              <a:rPr lang="en-US" sz="800" baseline="30000" dirty="0">
                <a:latin typeface="Times New Roman" charset="0"/>
              </a:rPr>
              <a:t>st</a:t>
            </a:r>
            <a:r>
              <a:rPr lang="en-US" sz="800" dirty="0">
                <a:latin typeface="Times New Roman" charset="0"/>
              </a:rPr>
              <a:t> to 3</a:t>
            </a:r>
            <a:r>
              <a:rPr lang="en-US" sz="800" baseline="30000" dirty="0">
                <a:latin typeface="Times New Roman" charset="0"/>
              </a:rPr>
              <a:t>rd</a:t>
            </a:r>
            <a:r>
              <a:rPr lang="en-US" sz="800" dirty="0">
                <a:latin typeface="Times New Roman" charset="0"/>
              </a:rPr>
              <a:t> </a:t>
            </a:r>
          </a:p>
          <a:p>
            <a:pPr eaLnBrk="1" hangingPunct="1"/>
            <a:endParaRPr lang="en-US" sz="800" dirty="0">
              <a:latin typeface="Times New Roman" charset="0"/>
            </a:endParaRPr>
          </a:p>
          <a:p>
            <a:pPr eaLnBrk="1" hangingPunct="1"/>
            <a:r>
              <a:rPr lang="en-US" sz="800" dirty="0">
                <a:latin typeface="Times New Roman" charset="0"/>
              </a:rPr>
              <a:t>Base Umpire:</a:t>
            </a:r>
          </a:p>
          <a:p>
            <a:pPr eaLnBrk="1" hangingPunct="1">
              <a:buFontTx/>
              <a:buChar char="•"/>
            </a:pPr>
            <a:r>
              <a:rPr lang="en-US" sz="800" dirty="0">
                <a:latin typeface="Times New Roman" charset="0"/>
              </a:rPr>
              <a:t>With runner on 1</a:t>
            </a:r>
            <a:r>
              <a:rPr lang="en-US" sz="800" baseline="30000" dirty="0">
                <a:latin typeface="Times New Roman" charset="0"/>
              </a:rPr>
              <a:t>st</a:t>
            </a:r>
            <a:r>
              <a:rPr lang="en-US" sz="800" dirty="0">
                <a:latin typeface="Times New Roman" charset="0"/>
              </a:rPr>
              <a:t>, you are responsible for the runner touching 2</a:t>
            </a:r>
            <a:r>
              <a:rPr lang="en-US" sz="800" baseline="30000" dirty="0">
                <a:latin typeface="Times New Roman" charset="0"/>
              </a:rPr>
              <a:t>nd</a:t>
            </a:r>
            <a:r>
              <a:rPr lang="en-US" sz="800" dirty="0">
                <a:latin typeface="Times New Roman" charset="0"/>
              </a:rPr>
              <a:t> and the batter-runner touching 1</a:t>
            </a:r>
            <a:r>
              <a:rPr lang="en-US" sz="800" baseline="30000" dirty="0">
                <a:latin typeface="Times New Roman" charset="0"/>
              </a:rPr>
              <a:t>st</a:t>
            </a:r>
          </a:p>
          <a:p>
            <a:pPr eaLnBrk="1" hangingPunct="1">
              <a:buFontTx/>
              <a:buChar char="•"/>
            </a:pPr>
            <a:r>
              <a:rPr lang="en-US" sz="800" dirty="0">
                <a:latin typeface="Times New Roman" charset="0"/>
              </a:rPr>
              <a:t>When the ball goes to the outfield, turn with the ball and center yourself </a:t>
            </a:r>
            <a:r>
              <a:rPr lang="en-US" sz="800" dirty="0" smtClean="0">
                <a:latin typeface="Times New Roman" charset="0"/>
              </a:rPr>
              <a:t>near </a:t>
            </a:r>
            <a:r>
              <a:rPr lang="en-US" sz="800" dirty="0">
                <a:latin typeface="Times New Roman" charset="0"/>
              </a:rPr>
              <a:t>the back of the mound</a:t>
            </a:r>
          </a:p>
          <a:p>
            <a:pPr eaLnBrk="1" hangingPunct="1">
              <a:buFontTx/>
              <a:buChar char="•"/>
            </a:pPr>
            <a:r>
              <a:rPr lang="en-US" sz="800" dirty="0">
                <a:latin typeface="Times New Roman" charset="0"/>
              </a:rPr>
              <a:t>As the outfielder comes up throwing the ball, the base umpire should react to 2</a:t>
            </a:r>
            <a:r>
              <a:rPr lang="en-US" sz="800" baseline="30000" dirty="0">
                <a:latin typeface="Times New Roman" charset="0"/>
              </a:rPr>
              <a:t>nd</a:t>
            </a:r>
            <a:r>
              <a:rPr lang="en-US" sz="800" dirty="0">
                <a:latin typeface="Times New Roman" charset="0"/>
              </a:rPr>
              <a:t> base if the ball is thrown directly to the base</a:t>
            </a:r>
          </a:p>
          <a:p>
            <a:pPr eaLnBrk="1" hangingPunct="1">
              <a:buFontTx/>
              <a:buChar char="•"/>
            </a:pPr>
            <a:r>
              <a:rPr lang="en-US" sz="800" dirty="0">
                <a:latin typeface="Times New Roman" charset="0"/>
              </a:rPr>
              <a:t>If the outfielder throws directly to 1</a:t>
            </a:r>
            <a:r>
              <a:rPr lang="en-US" sz="800" baseline="30000" dirty="0">
                <a:latin typeface="Times New Roman" charset="0"/>
              </a:rPr>
              <a:t>st</a:t>
            </a:r>
            <a:r>
              <a:rPr lang="en-US" sz="800" dirty="0">
                <a:latin typeface="Times New Roman" charset="0"/>
              </a:rPr>
              <a:t> base, react directly to 1</a:t>
            </a:r>
            <a:r>
              <a:rPr lang="en-US" sz="800" baseline="30000" dirty="0">
                <a:latin typeface="Times New Roman" charset="0"/>
              </a:rPr>
              <a:t>st</a:t>
            </a:r>
            <a:r>
              <a:rPr lang="en-US" sz="800" dirty="0">
                <a:latin typeface="Times New Roman" charset="0"/>
              </a:rPr>
              <a:t> base</a:t>
            </a:r>
          </a:p>
          <a:p>
            <a:pPr eaLnBrk="1" hangingPunct="1">
              <a:buFontTx/>
              <a:buChar char="•"/>
            </a:pPr>
            <a:r>
              <a:rPr lang="en-US" sz="800" dirty="0">
                <a:latin typeface="Times New Roman" charset="0"/>
              </a:rPr>
              <a:t>As the outfielder comes up throwing to a cutoff man, break to a point on the “track” halfway between 1</a:t>
            </a:r>
            <a:r>
              <a:rPr lang="en-US" sz="800" baseline="30000" dirty="0">
                <a:latin typeface="Times New Roman" charset="0"/>
              </a:rPr>
              <a:t>st</a:t>
            </a:r>
            <a:r>
              <a:rPr lang="en-US" sz="800" dirty="0">
                <a:latin typeface="Times New Roman" charset="0"/>
              </a:rPr>
              <a:t> and 2</a:t>
            </a:r>
            <a:r>
              <a:rPr lang="en-US" sz="800" baseline="30000" dirty="0">
                <a:latin typeface="Times New Roman" charset="0"/>
              </a:rPr>
              <a:t>nd</a:t>
            </a:r>
            <a:r>
              <a:rPr lang="en-US" sz="800" dirty="0">
                <a:latin typeface="Times New Roman" charset="0"/>
              </a:rPr>
              <a:t> base</a:t>
            </a:r>
          </a:p>
          <a:p>
            <a:pPr eaLnBrk="1" hangingPunct="1">
              <a:buFontTx/>
              <a:buChar char="•"/>
            </a:pPr>
            <a:r>
              <a:rPr lang="en-US" sz="800" dirty="0">
                <a:latin typeface="Times New Roman" charset="0"/>
              </a:rPr>
              <a:t>As you break to the “track” let the ball turn you</a:t>
            </a:r>
          </a:p>
          <a:p>
            <a:pPr eaLnBrk="1" hangingPunct="1">
              <a:buFontTx/>
              <a:buChar char="•"/>
            </a:pPr>
            <a:r>
              <a:rPr lang="en-US" sz="800" dirty="0">
                <a:latin typeface="Times New Roman" charset="0"/>
              </a:rPr>
              <a:t>If the ball is cutoff, let the throw take you to 1</a:t>
            </a:r>
            <a:r>
              <a:rPr lang="en-US" sz="800" baseline="30000" dirty="0">
                <a:latin typeface="Times New Roman" charset="0"/>
              </a:rPr>
              <a:t>st</a:t>
            </a:r>
            <a:r>
              <a:rPr lang="en-US" sz="800" dirty="0">
                <a:latin typeface="Times New Roman" charset="0"/>
              </a:rPr>
              <a:t> or 2</a:t>
            </a:r>
            <a:r>
              <a:rPr lang="en-US" sz="800" baseline="30000" dirty="0">
                <a:latin typeface="Times New Roman" charset="0"/>
              </a:rPr>
              <a:t>nd</a:t>
            </a:r>
            <a:r>
              <a:rPr lang="en-US" sz="800" dirty="0">
                <a:latin typeface="Times New Roman" charset="0"/>
              </a:rPr>
              <a:t> base</a:t>
            </a:r>
          </a:p>
          <a:p>
            <a:pPr eaLnBrk="1" hangingPunct="1">
              <a:buFontTx/>
              <a:buChar char="•"/>
            </a:pPr>
            <a:r>
              <a:rPr lang="en-US" sz="800" dirty="0">
                <a:latin typeface="Times New Roman" charset="0"/>
              </a:rPr>
              <a:t>If the throw goes to 3</a:t>
            </a:r>
            <a:r>
              <a:rPr lang="en-US" sz="800" baseline="30000" dirty="0">
                <a:latin typeface="Times New Roman" charset="0"/>
              </a:rPr>
              <a:t>rd</a:t>
            </a:r>
            <a:r>
              <a:rPr lang="en-US" sz="800" dirty="0">
                <a:latin typeface="Times New Roman" charset="0"/>
              </a:rPr>
              <a:t> base, the plate umpire has the responsibility for the runner to 3</a:t>
            </a:r>
            <a:r>
              <a:rPr lang="en-US" sz="800" baseline="30000" dirty="0">
                <a:latin typeface="Times New Roman" charset="0"/>
              </a:rPr>
              <a:t>rd</a:t>
            </a:r>
            <a:r>
              <a:rPr lang="en-US" sz="800" dirty="0">
                <a:latin typeface="Times New Roman" charset="0"/>
              </a:rPr>
              <a:t> base</a:t>
            </a:r>
          </a:p>
          <a:p>
            <a:pPr eaLnBrk="1" hangingPunct="1">
              <a:buFontTx/>
              <a:buChar char="•"/>
            </a:pPr>
            <a:r>
              <a:rPr lang="en-US" sz="800" dirty="0">
                <a:latin typeface="Times New Roman" charset="0"/>
              </a:rPr>
              <a:t>The most important thing to remember is to watch the ball</a:t>
            </a:r>
          </a:p>
          <a:p>
            <a:pPr eaLnBrk="1" hangingPunct="1">
              <a:buFontTx/>
              <a:buChar char="•"/>
            </a:pPr>
            <a:r>
              <a:rPr lang="en-US" sz="800" dirty="0">
                <a:latin typeface="Times New Roman" charset="0"/>
              </a:rPr>
              <a:t>It will take you to the right place</a:t>
            </a:r>
          </a:p>
          <a:p>
            <a:pPr eaLnBrk="1" hangingPunct="1"/>
            <a:endParaRPr lang="en-US" sz="800" dirty="0">
              <a:latin typeface="Times New Roman" charset="0"/>
            </a:endParaRPr>
          </a:p>
          <a:p>
            <a:pPr eaLnBrk="1" hangingPunct="1"/>
            <a:r>
              <a:rPr lang="en-US" sz="800" dirty="0">
                <a:latin typeface="Times New Roman" charset="0"/>
              </a:rPr>
              <a:t>Plate Umpire:</a:t>
            </a:r>
          </a:p>
          <a:p>
            <a:pPr eaLnBrk="1" hangingPunct="1">
              <a:buFontTx/>
              <a:buChar char="•"/>
            </a:pPr>
            <a:r>
              <a:rPr lang="en-US" sz="800" dirty="0">
                <a:latin typeface="Times New Roman" charset="0"/>
              </a:rPr>
              <a:t>The runner advancing from 1</a:t>
            </a:r>
            <a:r>
              <a:rPr lang="en-US" sz="800" baseline="30000" dirty="0">
                <a:latin typeface="Times New Roman" charset="0"/>
              </a:rPr>
              <a:t>st</a:t>
            </a:r>
            <a:r>
              <a:rPr lang="en-US" sz="800" dirty="0">
                <a:latin typeface="Times New Roman" charset="0"/>
              </a:rPr>
              <a:t> to 3</a:t>
            </a:r>
            <a:r>
              <a:rPr lang="en-US" sz="800" baseline="30000" dirty="0">
                <a:latin typeface="Times New Roman" charset="0"/>
              </a:rPr>
              <a:t>rd</a:t>
            </a:r>
            <a:r>
              <a:rPr lang="en-US" sz="800" dirty="0">
                <a:latin typeface="Times New Roman" charset="0"/>
              </a:rPr>
              <a:t> base is your responsibility</a:t>
            </a:r>
          </a:p>
          <a:p>
            <a:pPr eaLnBrk="1" hangingPunct="1">
              <a:buFontTx/>
              <a:buChar char="•"/>
            </a:pPr>
            <a:r>
              <a:rPr lang="en-US" sz="800" dirty="0">
                <a:latin typeface="Times New Roman" charset="0"/>
              </a:rPr>
              <a:t>The plate umpire should move about ¾ of the way up to 3</a:t>
            </a:r>
            <a:r>
              <a:rPr lang="en-US" sz="800" baseline="30000" dirty="0">
                <a:latin typeface="Times New Roman" charset="0"/>
              </a:rPr>
              <a:t>rd</a:t>
            </a:r>
            <a:r>
              <a:rPr lang="en-US" sz="800" dirty="0">
                <a:latin typeface="Times New Roman" charset="0"/>
              </a:rPr>
              <a:t> base in foul territory</a:t>
            </a:r>
          </a:p>
          <a:p>
            <a:pPr eaLnBrk="1" hangingPunct="1">
              <a:buFontTx/>
              <a:buChar char="•"/>
            </a:pPr>
            <a:r>
              <a:rPr lang="en-US" sz="800" dirty="0">
                <a:latin typeface="Times New Roman" charset="0"/>
              </a:rPr>
              <a:t>If you have:</a:t>
            </a:r>
          </a:p>
          <a:p>
            <a:pPr lvl="1" eaLnBrk="1" hangingPunct="1">
              <a:buFontTx/>
              <a:buChar char="•"/>
            </a:pPr>
            <a:r>
              <a:rPr lang="en-US" sz="800" u="sng" dirty="0">
                <a:latin typeface="Times New Roman" charset="0"/>
              </a:rPr>
              <a:t>Ball and</a:t>
            </a:r>
            <a:r>
              <a:rPr lang="en-US" sz="800" dirty="0">
                <a:latin typeface="Times New Roman" charset="0"/>
              </a:rPr>
              <a:t> </a:t>
            </a:r>
            <a:r>
              <a:rPr lang="en-US" sz="800" u="sng" dirty="0">
                <a:latin typeface="Times New Roman" charset="0"/>
              </a:rPr>
              <a:t>Runner</a:t>
            </a:r>
            <a:r>
              <a:rPr lang="en-US" sz="800" dirty="0">
                <a:latin typeface="Times New Roman" charset="0"/>
              </a:rPr>
              <a:t> – Move into the 3</a:t>
            </a:r>
            <a:r>
              <a:rPr lang="en-US" sz="800" baseline="30000" dirty="0">
                <a:latin typeface="Times New Roman" charset="0"/>
              </a:rPr>
              <a:t>rd</a:t>
            </a:r>
            <a:r>
              <a:rPr lang="en-US" sz="800" dirty="0">
                <a:latin typeface="Times New Roman" charset="0"/>
              </a:rPr>
              <a:t> base – cutout and communicate to your partner “I’VE GOT 3</a:t>
            </a:r>
            <a:r>
              <a:rPr lang="en-US" sz="800" baseline="30000" dirty="0">
                <a:latin typeface="Times New Roman" charset="0"/>
              </a:rPr>
              <a:t>RD</a:t>
            </a:r>
            <a:r>
              <a:rPr lang="en-US" sz="800" dirty="0">
                <a:latin typeface="Times New Roman" charset="0"/>
              </a:rPr>
              <a:t>!  I’VE Got 3</a:t>
            </a:r>
            <a:r>
              <a:rPr lang="en-US" sz="800" baseline="30000" dirty="0">
                <a:latin typeface="Times New Roman" charset="0"/>
              </a:rPr>
              <a:t>RD</a:t>
            </a:r>
            <a:r>
              <a:rPr lang="en-US" sz="800" dirty="0">
                <a:latin typeface="Times New Roman" charset="0"/>
              </a:rPr>
              <a:t>!” </a:t>
            </a:r>
          </a:p>
          <a:p>
            <a:pPr lvl="1" eaLnBrk="1" hangingPunct="1">
              <a:buFontTx/>
              <a:buChar char="•"/>
            </a:pPr>
            <a:r>
              <a:rPr lang="en-US" sz="800" u="sng" dirty="0">
                <a:latin typeface="Times New Roman" charset="0"/>
              </a:rPr>
              <a:t>Ball</a:t>
            </a:r>
            <a:r>
              <a:rPr lang="en-US" sz="800" dirty="0">
                <a:latin typeface="Times New Roman" charset="0"/>
              </a:rPr>
              <a:t> – Maintain your position ¾ of the way up the 3</a:t>
            </a:r>
            <a:r>
              <a:rPr lang="en-US" sz="800" baseline="30000" dirty="0">
                <a:latin typeface="Times New Roman" charset="0"/>
              </a:rPr>
              <a:t>rd</a:t>
            </a:r>
            <a:r>
              <a:rPr lang="en-US" sz="800" dirty="0">
                <a:latin typeface="Times New Roman" charset="0"/>
              </a:rPr>
              <a:t> base line in foul territory—Continue to face the ball.  If there is a play at 3B, get set in fair territory to make the call.</a:t>
            </a:r>
          </a:p>
          <a:p>
            <a:pPr lvl="1" eaLnBrk="1" hangingPunct="1">
              <a:buFontTx/>
              <a:buChar char="•"/>
            </a:pPr>
            <a:r>
              <a:rPr lang="en-US" sz="800" u="sng" dirty="0">
                <a:latin typeface="Times New Roman" charset="0"/>
              </a:rPr>
              <a:t>Runner only</a:t>
            </a:r>
            <a:r>
              <a:rPr lang="en-US" sz="800" dirty="0">
                <a:latin typeface="Times New Roman" charset="0"/>
              </a:rPr>
              <a:t> – Go home and communicate to you partner “I’M GOING HOME!  I’M GOING HOME!”</a:t>
            </a:r>
          </a:p>
        </p:txBody>
      </p:sp>
    </p:spTree>
    <p:extLst>
      <p:ext uri="{BB962C8B-B14F-4D97-AF65-F5344CB8AC3E}">
        <p14:creationId xmlns:p14="http://schemas.microsoft.com/office/powerpoint/2010/main" val="1192518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D093A20-DA2B-4909-9F89-3F3D38CDC1AA}" type="slidenum">
              <a:rPr lang="en-US">
                <a:ea typeface="ＭＳ Ｐゴシック" charset="-128"/>
                <a:cs typeface="ＭＳ Ｐゴシック" charset="-128"/>
              </a:rPr>
              <a:pPr/>
              <a:t>3</a:t>
            </a:fld>
            <a:endParaRPr lang="en-US">
              <a:ea typeface="ＭＳ Ｐゴシック" charset="-128"/>
              <a:cs typeface="ＭＳ Ｐゴシック" charset="-128"/>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spcBef>
                <a:spcPct val="0"/>
              </a:spcBef>
            </a:pPr>
            <a:r>
              <a:rPr lang="en-US" sz="1000">
                <a:latin typeface="Times New Roman" charset="0"/>
              </a:rPr>
              <a:t>No Runners:</a:t>
            </a:r>
          </a:p>
          <a:p>
            <a:pPr eaLnBrk="1" hangingPunct="1">
              <a:spcBef>
                <a:spcPct val="0"/>
              </a:spcBef>
            </a:pPr>
            <a:r>
              <a:rPr lang="en-US" sz="1000">
                <a:latin typeface="Times New Roman" charset="0"/>
              </a:rPr>
              <a:t> </a:t>
            </a:r>
          </a:p>
          <a:p>
            <a:pPr eaLnBrk="1" hangingPunct="1">
              <a:spcBef>
                <a:spcPct val="0"/>
              </a:spcBef>
              <a:buFontTx/>
              <a:buChar char="•"/>
            </a:pPr>
            <a:r>
              <a:rPr lang="en-US" sz="1000">
                <a:latin typeface="Times New Roman" charset="0"/>
              </a:rPr>
              <a:t> The base umpire should be about 10-15 feet behind the 1</a:t>
            </a:r>
            <a:r>
              <a:rPr lang="en-US" sz="1000" baseline="30000">
                <a:latin typeface="Times New Roman" charset="0"/>
              </a:rPr>
              <a:t>st</a:t>
            </a:r>
            <a:r>
              <a:rPr lang="en-US" sz="1000">
                <a:latin typeface="Times New Roman" charset="0"/>
              </a:rPr>
              <a:t> basemen (A-position) with both feet in foul territory.  </a:t>
            </a:r>
          </a:p>
          <a:p>
            <a:pPr eaLnBrk="1" hangingPunct="1">
              <a:spcBef>
                <a:spcPct val="0"/>
              </a:spcBef>
              <a:buFontTx/>
              <a:buChar char="•"/>
            </a:pPr>
            <a:endParaRPr lang="en-US" sz="1000">
              <a:latin typeface="Times New Roman" charset="0"/>
            </a:endParaRPr>
          </a:p>
          <a:p>
            <a:pPr eaLnBrk="1" hangingPunct="1">
              <a:spcBef>
                <a:spcPct val="0"/>
              </a:spcBef>
              <a:buFontTx/>
              <a:buChar char="•"/>
            </a:pPr>
            <a:r>
              <a:rPr lang="en-US" sz="1000">
                <a:latin typeface="Times New Roman" charset="0"/>
              </a:rPr>
              <a:t> If the 1</a:t>
            </a:r>
            <a:r>
              <a:rPr lang="en-US" sz="1000" baseline="30000">
                <a:latin typeface="Times New Roman" charset="0"/>
              </a:rPr>
              <a:t>st</a:t>
            </a:r>
            <a:r>
              <a:rPr lang="en-US" sz="1000">
                <a:latin typeface="Times New Roman" charset="0"/>
              </a:rPr>
              <a:t> baseman is playing at the edge of the outfield grass, 5 feet behind him is good enough. </a:t>
            </a:r>
          </a:p>
          <a:p>
            <a:pPr eaLnBrk="1" hangingPunct="1">
              <a:spcBef>
                <a:spcPct val="0"/>
              </a:spcBef>
              <a:buFontTx/>
              <a:buChar char="•"/>
            </a:pPr>
            <a:endParaRPr lang="en-US" sz="1000">
              <a:latin typeface="Times New Roman" charset="0"/>
            </a:endParaRPr>
          </a:p>
          <a:p>
            <a:pPr eaLnBrk="1" hangingPunct="1">
              <a:spcBef>
                <a:spcPct val="0"/>
              </a:spcBef>
              <a:buFontTx/>
              <a:buChar char="•"/>
            </a:pPr>
            <a:r>
              <a:rPr lang="en-US" sz="1000">
                <a:latin typeface="Times New Roman" charset="0"/>
              </a:rPr>
              <a:t> Allow him to react to the ball without running into you.  If the 1</a:t>
            </a:r>
            <a:r>
              <a:rPr lang="en-US" sz="1000" baseline="30000">
                <a:latin typeface="Times New Roman" charset="0"/>
              </a:rPr>
              <a:t>st</a:t>
            </a:r>
            <a:r>
              <a:rPr lang="en-US" sz="1000">
                <a:latin typeface="Times New Roman" charset="0"/>
              </a:rPr>
              <a:t> baseman is playing even or in front of the bag, 15 feet is fine.   Let him go first, then you move accordingly.</a:t>
            </a:r>
          </a:p>
        </p:txBody>
      </p:sp>
    </p:spTree>
    <p:extLst>
      <p:ext uri="{BB962C8B-B14F-4D97-AF65-F5344CB8AC3E}">
        <p14:creationId xmlns:p14="http://schemas.microsoft.com/office/powerpoint/2010/main" val="30877816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5809188A-4022-41B9-A256-C6C195D27579}" type="slidenum">
              <a:rPr lang="en-US">
                <a:ea typeface="ＭＳ Ｐゴシック" charset="-128"/>
                <a:cs typeface="ＭＳ Ｐゴシック" charset="-128"/>
              </a:rPr>
              <a:pPr/>
              <a:t>30</a:t>
            </a:fld>
            <a:endParaRPr lang="en-US">
              <a:ea typeface="ＭＳ Ｐゴシック" charset="-128"/>
              <a:cs typeface="ＭＳ Ｐゴシック" charset="-128"/>
            </a:endParaRPr>
          </a:p>
        </p:txBody>
      </p:sp>
      <p:sp>
        <p:nvSpPr>
          <p:cNvPr id="74754" name="Rectangle 2"/>
          <p:cNvSpPr>
            <a:spLocks noGrp="1" noRot="1" noChangeAspect="1" noChangeArrowheads="1" noTextEdit="1"/>
          </p:cNvSpPr>
          <p:nvPr>
            <p:ph type="sldImg"/>
          </p:nvPr>
        </p:nvSpPr>
        <p:spPr>
          <a:solidFill>
            <a:srgbClr val="FFFFFF"/>
          </a:solidFill>
          <a:ln/>
        </p:spPr>
      </p:sp>
      <p:sp>
        <p:nvSpPr>
          <p:cNvPr id="74755" name="Rectangle 3"/>
          <p:cNvSpPr>
            <a:spLocks noGrp="1" noChangeArrowheads="1"/>
          </p:cNvSpPr>
          <p:nvPr>
            <p:ph type="body" idx="1"/>
          </p:nvPr>
        </p:nvSpPr>
        <p:spPr>
          <a:solidFill>
            <a:srgbClr val="FFFFFF"/>
          </a:solidFill>
          <a:ln/>
        </p:spPr>
        <p:txBody>
          <a:bodyPr/>
          <a:lstStyle/>
          <a:p>
            <a:pPr eaLnBrk="1" hangingPunct="1"/>
            <a:r>
              <a:rPr lang="en-US" sz="1000" dirty="0">
                <a:latin typeface="Times New Roman" charset="0"/>
              </a:rPr>
              <a:t>Runner 1</a:t>
            </a:r>
            <a:r>
              <a:rPr lang="en-US" sz="1000" baseline="30000" dirty="0">
                <a:latin typeface="Times New Roman" charset="0"/>
              </a:rPr>
              <a:t>st</a:t>
            </a:r>
            <a:r>
              <a:rPr lang="en-US" sz="1000" dirty="0">
                <a:latin typeface="Times New Roman" charset="0"/>
              </a:rPr>
              <a:t> to 3</a:t>
            </a:r>
            <a:r>
              <a:rPr lang="en-US" sz="1000" baseline="30000" dirty="0">
                <a:latin typeface="Times New Roman" charset="0"/>
              </a:rPr>
              <a:t>rd</a:t>
            </a:r>
            <a:r>
              <a:rPr lang="en-US" sz="1000" dirty="0">
                <a:latin typeface="Times New Roman" charset="0"/>
              </a:rPr>
              <a:t> – Fair/Foul Catch/No Catch for Plate Umpire</a:t>
            </a:r>
          </a:p>
          <a:p>
            <a:pPr eaLnBrk="1" hangingPunct="1"/>
            <a:endParaRPr lang="en-US" sz="1000" dirty="0">
              <a:latin typeface="Times New Roman" charset="0"/>
            </a:endParaRPr>
          </a:p>
          <a:p>
            <a:pPr eaLnBrk="1" hangingPunct="1"/>
            <a:r>
              <a:rPr lang="en-US" sz="1000" u="sng" dirty="0">
                <a:latin typeface="Times New Roman" charset="0"/>
              </a:rPr>
              <a:t>Ball on 3</a:t>
            </a:r>
            <a:r>
              <a:rPr lang="en-US" sz="1000" u="sng" baseline="30000" dirty="0">
                <a:latin typeface="Times New Roman" charset="0"/>
              </a:rPr>
              <a:t>rd</a:t>
            </a:r>
            <a:r>
              <a:rPr lang="en-US" sz="1000" u="sng" dirty="0">
                <a:latin typeface="Times New Roman" charset="0"/>
              </a:rPr>
              <a:t> base line:</a:t>
            </a:r>
            <a:endParaRPr lang="en-US" sz="1000" dirty="0">
              <a:latin typeface="Times New Roman" charset="0"/>
            </a:endParaRP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 typeface="Times" charset="0"/>
              <a:buChar char="•"/>
            </a:pPr>
            <a:r>
              <a:rPr lang="en-US" sz="1000" dirty="0">
                <a:latin typeface="Times New Roman" charset="0"/>
              </a:rPr>
              <a:t>Move from B to C position</a:t>
            </a:r>
          </a:p>
          <a:p>
            <a:pPr eaLnBrk="1" hangingPunct="1">
              <a:buFont typeface="Times" charset="0"/>
              <a:buChar char="•"/>
            </a:pPr>
            <a:r>
              <a:rPr lang="en-US" sz="1000" dirty="0">
                <a:latin typeface="Times New Roman" charset="0"/>
              </a:rPr>
              <a:t>Watch the runners touch 1st and 2nd.  Listen for your partner to say, “I’ve got 3rd!”.  When you hear that just point in his direction with your left arm to let him know that you heard him.  Turn your attention to the batter/runner and the ball and move into position to make a call at 1st or 2nd if necessary.</a:t>
            </a:r>
          </a:p>
          <a:p>
            <a:pPr eaLnBrk="1" hangingPunct="1">
              <a:buFont typeface="Times" charset="0"/>
              <a:buChar char="•"/>
            </a:pPr>
            <a:r>
              <a:rPr lang="en-US" sz="1000" dirty="0">
                <a:latin typeface="Times New Roman" charset="0"/>
              </a:rPr>
              <a:t>If your partner does not let you know that he has 3B, then steal a look to see if he is going to be there.  If not, you must move to a position near the back of the mound so that you can rule on both runners.</a:t>
            </a:r>
          </a:p>
          <a:p>
            <a:pPr eaLnBrk="1" hangingPunct="1">
              <a:buFont typeface="Times" charset="0"/>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As the ball is hit up the 3</a:t>
            </a:r>
            <a:r>
              <a:rPr lang="en-US" sz="1000" baseline="30000" dirty="0">
                <a:latin typeface="Times New Roman" charset="0"/>
              </a:rPr>
              <a:t>rd</a:t>
            </a:r>
            <a:r>
              <a:rPr lang="en-US" sz="1000" dirty="0">
                <a:latin typeface="Times New Roman" charset="0"/>
              </a:rPr>
              <a:t> base line, get to the line, stay on the line and continue to the 3</a:t>
            </a:r>
            <a:r>
              <a:rPr lang="en-US" sz="1000" baseline="30000" dirty="0">
                <a:latin typeface="Times New Roman" charset="0"/>
              </a:rPr>
              <a:t>rd</a:t>
            </a:r>
            <a:r>
              <a:rPr lang="en-US" sz="1000" dirty="0">
                <a:latin typeface="Times New Roman" charset="0"/>
              </a:rPr>
              <a:t> base area (3/4 of the way)</a:t>
            </a:r>
          </a:p>
          <a:p>
            <a:pPr eaLnBrk="1" hangingPunct="1">
              <a:buFontTx/>
              <a:buChar char="•"/>
            </a:pPr>
            <a:r>
              <a:rPr lang="en-US" sz="1000" dirty="0">
                <a:latin typeface="Times New Roman" charset="0"/>
              </a:rPr>
              <a:t>Plate umpire has fair/foul, catch/no catch call</a:t>
            </a:r>
          </a:p>
          <a:p>
            <a:pPr eaLnBrk="1" hangingPunct="1">
              <a:buFontTx/>
              <a:buChar char="•"/>
            </a:pPr>
            <a:r>
              <a:rPr lang="en-US" sz="1000" dirty="0">
                <a:latin typeface="Times New Roman" charset="0"/>
              </a:rPr>
              <a:t>If there is a play on the runner at 3B, move into fair territory, shout “I’ve got 3rd!”, get set, and make the call.</a:t>
            </a:r>
          </a:p>
          <a:p>
            <a:pPr eaLnBrk="1" hangingPunct="1">
              <a:buFontTx/>
              <a:buChar char="•"/>
            </a:pPr>
            <a:endParaRPr lang="en-US" sz="1000" dirty="0">
              <a:latin typeface="Times New Roman" charset="0"/>
            </a:endParaRPr>
          </a:p>
        </p:txBody>
      </p:sp>
    </p:spTree>
    <p:extLst>
      <p:ext uri="{BB962C8B-B14F-4D97-AF65-F5344CB8AC3E}">
        <p14:creationId xmlns:p14="http://schemas.microsoft.com/office/powerpoint/2010/main" val="22166288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A182DF54-8F2B-4F12-A732-3438834A4DE1}" type="slidenum">
              <a:rPr lang="en-US">
                <a:ea typeface="ＭＳ Ｐゴシック" charset="-128"/>
                <a:cs typeface="ＭＳ Ｐゴシック" charset="-128"/>
              </a:rPr>
              <a:pPr/>
              <a:t>31</a:t>
            </a:fld>
            <a:endParaRPr lang="en-US">
              <a:ea typeface="ＭＳ Ｐゴシック" charset="-128"/>
              <a:cs typeface="ＭＳ Ｐゴシック" charset="-128"/>
            </a:endParaRPr>
          </a:p>
        </p:txBody>
      </p:sp>
      <p:sp>
        <p:nvSpPr>
          <p:cNvPr id="76802" name="Rectangle 2"/>
          <p:cNvSpPr>
            <a:spLocks noGrp="1" noRot="1" noChangeAspect="1" noChangeArrowheads="1" noTextEdit="1"/>
          </p:cNvSpPr>
          <p:nvPr>
            <p:ph type="sldImg"/>
          </p:nvPr>
        </p:nvSpPr>
        <p:spPr>
          <a:solidFill>
            <a:srgbClr val="FFFFFF"/>
          </a:solidFill>
          <a:ln/>
        </p:spPr>
      </p:sp>
      <p:sp>
        <p:nvSpPr>
          <p:cNvPr id="76803" name="Rectangle 3"/>
          <p:cNvSpPr>
            <a:spLocks noGrp="1" noChangeArrowheads="1"/>
          </p:cNvSpPr>
          <p:nvPr>
            <p:ph type="body" idx="1"/>
          </p:nvPr>
        </p:nvSpPr>
        <p:spPr>
          <a:solidFill>
            <a:srgbClr val="FFFFFF"/>
          </a:solidFill>
          <a:ln/>
        </p:spPr>
        <p:txBody>
          <a:bodyPr/>
          <a:lstStyle/>
          <a:p>
            <a:pPr eaLnBrk="1" hangingPunct="1">
              <a:spcBef>
                <a:spcPct val="0"/>
              </a:spcBef>
            </a:pPr>
            <a:r>
              <a:rPr lang="en-US" sz="1000">
                <a:latin typeface="Times New Roman" charset="0"/>
              </a:rPr>
              <a:t>Double Play—Runner 1</a:t>
            </a:r>
            <a:r>
              <a:rPr lang="en-US" sz="1000" baseline="30000">
                <a:latin typeface="Times New Roman" charset="0"/>
              </a:rPr>
              <a:t>st,</a:t>
            </a:r>
            <a:r>
              <a:rPr lang="en-US" sz="1000">
                <a:latin typeface="Times New Roman" charset="0"/>
              </a:rPr>
              <a:t> ball hit to 2</a:t>
            </a:r>
            <a:r>
              <a:rPr lang="en-US" sz="1000" baseline="30000">
                <a:latin typeface="Times New Roman" charset="0"/>
              </a:rPr>
              <a:t>nd</a:t>
            </a:r>
            <a:r>
              <a:rPr lang="en-US" sz="1000">
                <a:latin typeface="Times New Roman" charset="0"/>
              </a:rPr>
              <a:t> Base  </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Step up with the foot on the side that the ball is hit (Shortstop - right foot, 2</a:t>
            </a:r>
            <a:r>
              <a:rPr lang="en-US" sz="1000" baseline="30000">
                <a:latin typeface="Times New Roman" charset="0"/>
              </a:rPr>
              <a:t>nd</a:t>
            </a:r>
            <a:r>
              <a:rPr lang="en-US" sz="1000">
                <a:latin typeface="Times New Roman" charset="0"/>
              </a:rPr>
              <a:t> base - left foot) </a:t>
            </a:r>
          </a:p>
          <a:p>
            <a:pPr eaLnBrk="1" hangingPunct="1">
              <a:buFontTx/>
              <a:buChar char="•"/>
            </a:pPr>
            <a:r>
              <a:rPr lang="en-US" sz="1000">
                <a:latin typeface="Times New Roman" charset="0"/>
              </a:rPr>
              <a:t>Step up and turn with the ball</a:t>
            </a:r>
          </a:p>
          <a:p>
            <a:pPr eaLnBrk="1" hangingPunct="1">
              <a:buFontTx/>
              <a:buChar char="•"/>
            </a:pPr>
            <a:r>
              <a:rPr lang="en-US" sz="1000">
                <a:latin typeface="Times New Roman" charset="0"/>
              </a:rPr>
              <a:t>As the ball gets to 2</a:t>
            </a:r>
            <a:r>
              <a:rPr lang="en-US" sz="1000" baseline="30000">
                <a:latin typeface="Times New Roman" charset="0"/>
              </a:rPr>
              <a:t>nd</a:t>
            </a:r>
            <a:r>
              <a:rPr lang="en-US" sz="1000">
                <a:latin typeface="Times New Roman" charset="0"/>
              </a:rPr>
              <a:t> base, watch the play</a:t>
            </a:r>
          </a:p>
          <a:p>
            <a:pPr eaLnBrk="1" hangingPunct="1">
              <a:buFontTx/>
              <a:buChar char="•"/>
            </a:pPr>
            <a:r>
              <a:rPr lang="en-US" sz="1000">
                <a:latin typeface="Times New Roman" charset="0"/>
              </a:rPr>
              <a:t>If the ball is bobbled or the play is slow in developing then get in the set position to make the call at 2B.</a:t>
            </a:r>
          </a:p>
          <a:p>
            <a:pPr eaLnBrk="1" hangingPunct="1">
              <a:buFontTx/>
              <a:buChar char="•"/>
            </a:pPr>
            <a:r>
              <a:rPr lang="en-US" sz="1000">
                <a:latin typeface="Times New Roman" charset="0"/>
              </a:rPr>
              <a:t>If the play is made cleanly and there will be a play at 1B then make the call at 2B while moving toward the pitcher’s mound and 1B.  </a:t>
            </a:r>
          </a:p>
          <a:p>
            <a:pPr eaLnBrk="1" hangingPunct="1">
              <a:buFontTx/>
              <a:buChar char="•"/>
            </a:pPr>
            <a:r>
              <a:rPr lang="en-US" sz="1000">
                <a:latin typeface="Times New Roman" charset="0"/>
              </a:rPr>
              <a:t>Let the throw to first turn your head and body square to 1B and make the call.  </a:t>
            </a:r>
          </a:p>
          <a:p>
            <a:pPr eaLnBrk="1" hangingPunct="1">
              <a:buFontTx/>
              <a:buChar char="•"/>
            </a:pPr>
            <a:r>
              <a:rPr lang="en-US" sz="1000">
                <a:latin typeface="Times New Roman" charset="0"/>
              </a:rPr>
              <a:t>If the runner at 2B was safe, go back toward 2B and sell the call by again indicating that he was safe. </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Move toward the 3rd base side of the mound and watch the play at 2</a:t>
            </a:r>
            <a:r>
              <a:rPr lang="en-US" sz="1000" baseline="30000">
                <a:latin typeface="Times New Roman" charset="0"/>
              </a:rPr>
              <a:t>nd</a:t>
            </a:r>
            <a:r>
              <a:rPr lang="en-US" sz="1000">
                <a:latin typeface="Times New Roman" charset="0"/>
              </a:rPr>
              <a:t> base for the interference (force play slide rule)</a:t>
            </a:r>
          </a:p>
        </p:txBody>
      </p:sp>
    </p:spTree>
    <p:extLst>
      <p:ext uri="{BB962C8B-B14F-4D97-AF65-F5344CB8AC3E}">
        <p14:creationId xmlns:p14="http://schemas.microsoft.com/office/powerpoint/2010/main" val="31861812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4ECB4718-F688-4391-9BCF-B3F8DEC3CB9F}" type="slidenum">
              <a:rPr lang="en-US">
                <a:ea typeface="ＭＳ Ｐゴシック" charset="-128"/>
                <a:cs typeface="ＭＳ Ｐゴシック" charset="-128"/>
              </a:rPr>
              <a:pPr/>
              <a:t>32</a:t>
            </a:fld>
            <a:endParaRPr lang="en-US">
              <a:ea typeface="ＭＳ Ｐゴシック" charset="-128"/>
              <a:cs typeface="ＭＳ Ｐゴシック" charset="-128"/>
            </a:endParaRPr>
          </a:p>
        </p:txBody>
      </p:sp>
      <p:sp>
        <p:nvSpPr>
          <p:cNvPr id="78850" name="Rectangle 2"/>
          <p:cNvSpPr>
            <a:spLocks noGrp="1" noRot="1" noChangeAspect="1" noChangeArrowheads="1" noTextEdit="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p:spPr>
        <p:txBody>
          <a:bodyPr/>
          <a:lstStyle/>
          <a:p>
            <a:pPr eaLnBrk="1" hangingPunct="1">
              <a:spcBef>
                <a:spcPct val="0"/>
              </a:spcBef>
            </a:pPr>
            <a:r>
              <a:rPr lang="en-US" sz="1000">
                <a:latin typeface="Times New Roman" charset="0"/>
              </a:rPr>
              <a:t>Double Play—Runners 1</a:t>
            </a:r>
            <a:r>
              <a:rPr lang="en-US" sz="1000" baseline="30000">
                <a:latin typeface="Times New Roman" charset="0"/>
              </a:rPr>
              <a:t>st </a:t>
            </a:r>
            <a:r>
              <a:rPr lang="en-US" sz="1000">
                <a:latin typeface="Times New Roman" charset="0"/>
              </a:rPr>
              <a:t>and 2</a:t>
            </a:r>
            <a:r>
              <a:rPr lang="en-US" sz="1000" baseline="30000">
                <a:latin typeface="Times New Roman" charset="0"/>
              </a:rPr>
              <a:t>nd</a:t>
            </a:r>
            <a:r>
              <a:rPr lang="en-US" sz="1000">
                <a:latin typeface="Times New Roman" charset="0"/>
              </a:rPr>
              <a:t> ball hit to 2</a:t>
            </a:r>
            <a:r>
              <a:rPr lang="en-US" sz="1000" baseline="30000">
                <a:latin typeface="Times New Roman" charset="0"/>
              </a:rPr>
              <a:t>nd</a:t>
            </a:r>
            <a:r>
              <a:rPr lang="en-US" sz="1000">
                <a:latin typeface="Times New Roman" charset="0"/>
              </a:rPr>
              <a:t> Base  </a:t>
            </a:r>
          </a:p>
          <a:p>
            <a:pPr eaLnBrk="1" hangingPunct="1">
              <a:spcBef>
                <a:spcPct val="0"/>
              </a:spcBef>
            </a:pPr>
            <a:endParaRPr lang="en-US" sz="1000">
              <a:latin typeface="Times New Roman" charset="0"/>
            </a:endParaRPr>
          </a:p>
          <a:p>
            <a:pPr eaLnBrk="1" hangingPunct="1">
              <a:spcBef>
                <a:spcPct val="0"/>
              </a:spcBef>
            </a:pPr>
            <a:r>
              <a:rPr lang="en-US" sz="1000">
                <a:latin typeface="Times New Roman" charset="0"/>
              </a:rPr>
              <a:t>Base Umpire:</a:t>
            </a:r>
          </a:p>
          <a:p>
            <a:pPr eaLnBrk="1" hangingPunct="1">
              <a:spcBef>
                <a:spcPct val="0"/>
              </a:spcBef>
              <a:buFont typeface="Times" charset="0"/>
              <a:buChar char="•"/>
            </a:pPr>
            <a:r>
              <a:rPr lang="en-US" sz="1000">
                <a:latin typeface="Times New Roman" charset="0"/>
              </a:rPr>
              <a:t>The mechanics for Base Umpire are the same as the previous page with the following exception:  If the play at 2nd base is slow in developing, you need to  be aware that the fielder could decide to throw to 3rd base.  If this happens move toward the mound, look at your partner to make sure only one of you is going to make the call.  If he is there let him make the call.  If not, you have to make this call too!</a:t>
            </a:r>
          </a:p>
          <a:p>
            <a:pPr eaLnBrk="1" hangingPunct="1">
              <a:spcBef>
                <a:spcPct val="0"/>
              </a:spcBef>
              <a:buFont typeface="Times" charset="0"/>
              <a:buChar char="•"/>
            </a:pPr>
            <a:endParaRPr lang="en-US" sz="1000">
              <a:latin typeface="Times New Roman" charset="0"/>
            </a:endParaRPr>
          </a:p>
          <a:p>
            <a:pPr eaLnBrk="1" hangingPunct="1">
              <a:spcBef>
                <a:spcPct val="0"/>
              </a:spcBef>
            </a:pPr>
            <a:r>
              <a:rPr lang="en-US" sz="1000">
                <a:latin typeface="Times New Roman" charset="0"/>
              </a:rPr>
              <a:t>Plate Umpire:</a:t>
            </a:r>
          </a:p>
          <a:p>
            <a:pPr eaLnBrk="1" hangingPunct="1">
              <a:spcBef>
                <a:spcPct val="0"/>
              </a:spcBef>
              <a:buFont typeface="Times" charset="0"/>
              <a:buChar char="•"/>
            </a:pPr>
            <a:r>
              <a:rPr lang="en-US" sz="1000">
                <a:latin typeface="Times New Roman" charset="0"/>
              </a:rPr>
              <a:t>When the ball is hit move down the 3rd base line and observe the force play slide rule action at 2B.  Continue down the line in foul territory while keeping your eyes on the baseball.  If there is a throw from 1B to 3B, move in to fair territory and get set to make the call at 3B.</a:t>
            </a:r>
          </a:p>
        </p:txBody>
      </p:sp>
    </p:spTree>
    <p:extLst>
      <p:ext uri="{BB962C8B-B14F-4D97-AF65-F5344CB8AC3E}">
        <p14:creationId xmlns:p14="http://schemas.microsoft.com/office/powerpoint/2010/main" val="29876675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1EACA4CC-9A38-4480-9488-E0EA766EC5B0}" type="slidenum">
              <a:rPr lang="en-US">
                <a:ea typeface="ＭＳ Ｐゴシック" charset="-128"/>
                <a:cs typeface="ＭＳ Ｐゴシック" charset="-128"/>
              </a:rPr>
              <a:pPr/>
              <a:t>33</a:t>
            </a:fld>
            <a:endParaRPr lang="en-US">
              <a:ea typeface="ＭＳ Ｐゴシック" charset="-128"/>
              <a:cs typeface="ＭＳ Ｐゴシック" charset="-128"/>
            </a:endParaRPr>
          </a:p>
        </p:txBody>
      </p:sp>
      <p:sp>
        <p:nvSpPr>
          <p:cNvPr id="80898" name="Rectangle 2"/>
          <p:cNvSpPr>
            <a:spLocks noGrp="1" noRot="1" noChangeAspect="1" noChangeArrowheads="1" noTextEdit="1"/>
          </p:cNvSpPr>
          <p:nvPr>
            <p:ph type="sldImg"/>
          </p:nvPr>
        </p:nvSpPr>
        <p:spPr>
          <a:solidFill>
            <a:srgbClr val="FFFFFF"/>
          </a:solidFill>
          <a:ln/>
        </p:spPr>
      </p:sp>
      <p:sp>
        <p:nvSpPr>
          <p:cNvPr id="80899" name="Rectangle 3"/>
          <p:cNvSpPr>
            <a:spLocks noGrp="1" noChangeArrowheads="1"/>
          </p:cNvSpPr>
          <p:nvPr>
            <p:ph type="body" idx="1"/>
          </p:nvPr>
        </p:nvSpPr>
        <p:spPr>
          <a:solidFill>
            <a:srgbClr val="FFFFFF"/>
          </a:solidFill>
          <a:ln/>
        </p:spPr>
        <p:txBody>
          <a:bodyPr/>
          <a:lstStyle/>
          <a:p>
            <a:pPr eaLnBrk="1" hangingPunct="1">
              <a:spcBef>
                <a:spcPct val="0"/>
              </a:spcBef>
            </a:pPr>
            <a:r>
              <a:rPr lang="en-US" sz="1000" dirty="0">
                <a:latin typeface="Times New Roman" charset="0"/>
              </a:rPr>
              <a:t>Double Play—Runners 1</a:t>
            </a:r>
            <a:r>
              <a:rPr lang="en-US" sz="1000" baseline="30000" dirty="0">
                <a:latin typeface="Times New Roman" charset="0"/>
              </a:rPr>
              <a:t>st </a:t>
            </a:r>
            <a:r>
              <a:rPr lang="en-US" sz="1000" dirty="0">
                <a:latin typeface="Times New Roman" charset="0"/>
              </a:rPr>
              <a:t>and 2</a:t>
            </a:r>
            <a:r>
              <a:rPr lang="en-US" sz="1000" baseline="30000" dirty="0">
                <a:latin typeface="Times New Roman" charset="0"/>
              </a:rPr>
              <a:t>nd</a:t>
            </a:r>
            <a:r>
              <a:rPr lang="en-US" sz="1000" dirty="0">
                <a:latin typeface="Times New Roman" charset="0"/>
              </a:rPr>
              <a:t> ball hit to 3</a:t>
            </a:r>
            <a:r>
              <a:rPr lang="en-US" sz="1000" baseline="30000" dirty="0">
                <a:latin typeface="Times New Roman" charset="0"/>
              </a:rPr>
              <a:t>rd</a:t>
            </a:r>
            <a:r>
              <a:rPr lang="en-US" sz="1000" dirty="0">
                <a:latin typeface="Times New Roman" charset="0"/>
              </a:rPr>
              <a:t> Base  </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 typeface="Times" charset="0"/>
              <a:buChar char="•"/>
            </a:pPr>
            <a:r>
              <a:rPr lang="en-US" sz="1000" dirty="0">
                <a:latin typeface="Times New Roman" charset="0"/>
              </a:rPr>
              <a:t>Move from the “C” position towards the mound and let the ball take you to your 1st call.  If the fielder tags 3B, rule on that play but keep your eyes on the ball.  Let the fielder’s throw take you to your next call.  If he throws to 1B, take a few steps toward 1B while watching the </a:t>
            </a:r>
            <a:r>
              <a:rPr lang="en-US" sz="1000" dirty="0" smtClean="0">
                <a:latin typeface="Times New Roman" charset="0"/>
              </a:rPr>
              <a:t>ball</a:t>
            </a:r>
            <a:r>
              <a:rPr lang="en-US" sz="1000" dirty="0">
                <a:latin typeface="Times New Roman" charset="0"/>
              </a:rPr>
              <a:t>.  Get set before the ball gets to 1B and make the call.</a:t>
            </a:r>
          </a:p>
          <a:p>
            <a:pPr eaLnBrk="1" hangingPunct="1">
              <a:buFont typeface="Times" charset="0"/>
              <a:buChar char="•"/>
            </a:pPr>
            <a:r>
              <a:rPr lang="en-US" sz="1000" dirty="0">
                <a:latin typeface="Times New Roman" charset="0"/>
              </a:rPr>
              <a:t>If the fielder throws to 2B after tagging 3B, let the throw turn you toward 2B, get set, and make the call.</a:t>
            </a:r>
          </a:p>
          <a:p>
            <a:pPr eaLnBrk="1" hangingPunct="1">
              <a:buFont typeface="Times" charset="0"/>
              <a:buChar char="•"/>
            </a:pPr>
            <a:endParaRPr lang="en-US" sz="1000" dirty="0">
              <a:latin typeface="Times New Roman" charset="0"/>
            </a:endParaRPr>
          </a:p>
          <a:p>
            <a:pPr eaLnBrk="1" hangingPunct="1"/>
            <a:r>
              <a:rPr lang="en-US" sz="1000" dirty="0">
                <a:latin typeface="Times New Roman" charset="0"/>
              </a:rPr>
              <a:t>Plate Umpire</a:t>
            </a:r>
          </a:p>
          <a:p>
            <a:pPr eaLnBrk="1" hangingPunct="1">
              <a:buFont typeface="Times" charset="0"/>
              <a:buChar char="•"/>
            </a:pPr>
            <a:r>
              <a:rPr lang="en-US" sz="1000" dirty="0">
                <a:latin typeface="Times New Roman" charset="0"/>
              </a:rPr>
              <a:t>When the ball is hit move in foul territory down the 3B line.  Watch for force play slide rule action whether the 1st play is made at 3B or 2B.</a:t>
            </a:r>
          </a:p>
          <a:p>
            <a:pPr eaLnBrk="1" hangingPunct="1">
              <a:buFont typeface="Times" charset="0"/>
              <a:buChar char="•"/>
            </a:pPr>
            <a:r>
              <a:rPr lang="en-US" sz="1000" dirty="0">
                <a:latin typeface="Times New Roman" charset="0"/>
              </a:rPr>
              <a:t>If the </a:t>
            </a:r>
            <a:r>
              <a:rPr lang="en-US" sz="1000" dirty="0" smtClean="0">
                <a:latin typeface="Times New Roman" charset="0"/>
              </a:rPr>
              <a:t>play </a:t>
            </a:r>
            <a:r>
              <a:rPr lang="en-US" sz="1000" dirty="0">
                <a:latin typeface="Times New Roman" charset="0"/>
              </a:rPr>
              <a:t>goes to 3B and then to 1B, be in a position to make the call at 3B if the runner from 1st tries to go all the way to 3B.</a:t>
            </a:r>
          </a:p>
        </p:txBody>
      </p:sp>
    </p:spTree>
    <p:extLst>
      <p:ext uri="{BB962C8B-B14F-4D97-AF65-F5344CB8AC3E}">
        <p14:creationId xmlns:p14="http://schemas.microsoft.com/office/powerpoint/2010/main" val="125834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5565646C-A085-4BFC-9C3E-2A4A6A8B8F71}" type="slidenum">
              <a:rPr lang="en-US">
                <a:ea typeface="ＭＳ Ｐゴシック" charset="-128"/>
                <a:cs typeface="ＭＳ Ｐゴシック" charset="-128"/>
              </a:rPr>
              <a:pPr/>
              <a:t>34</a:t>
            </a:fld>
            <a:endParaRPr lang="en-US">
              <a:ea typeface="ＭＳ Ｐゴシック" charset="-128"/>
              <a:cs typeface="ＭＳ Ｐゴシック" charset="-128"/>
            </a:endParaRPr>
          </a:p>
        </p:txBody>
      </p:sp>
      <p:sp>
        <p:nvSpPr>
          <p:cNvPr id="82946" name="Rectangle 2"/>
          <p:cNvSpPr>
            <a:spLocks noGrp="1" noRot="1" noChangeAspect="1" noChangeArrowheads="1" noTextEdit="1"/>
          </p:cNvSpPr>
          <p:nvPr>
            <p:ph type="sldImg"/>
          </p:nvPr>
        </p:nvSpPr>
        <p:spPr>
          <a:solidFill>
            <a:srgbClr val="FFFFFF"/>
          </a:solidFill>
          <a:ln/>
        </p:spPr>
      </p:sp>
      <p:sp>
        <p:nvSpPr>
          <p:cNvPr id="82947" name="Rectangle 3"/>
          <p:cNvSpPr>
            <a:spLocks noGrp="1" noChangeArrowheads="1"/>
          </p:cNvSpPr>
          <p:nvPr>
            <p:ph type="body" idx="1"/>
          </p:nvPr>
        </p:nvSpPr>
        <p:spPr>
          <a:solidFill>
            <a:srgbClr val="FFFFFF"/>
          </a:solidFill>
          <a:ln/>
        </p:spPr>
        <p:txBody>
          <a:bodyPr/>
          <a:lstStyle/>
          <a:p>
            <a:pPr eaLnBrk="1" hangingPunct="1">
              <a:spcBef>
                <a:spcPct val="0"/>
              </a:spcBef>
            </a:pPr>
            <a:r>
              <a:rPr lang="en-US" sz="1000">
                <a:latin typeface="Times New Roman" charset="0"/>
              </a:rPr>
              <a:t>Reverse Double Play—Runner 1</a:t>
            </a:r>
            <a:r>
              <a:rPr lang="en-US" sz="1000" baseline="30000">
                <a:latin typeface="Times New Roman" charset="0"/>
              </a:rPr>
              <a:t>st,</a:t>
            </a:r>
            <a:r>
              <a:rPr lang="en-US" sz="1000">
                <a:latin typeface="Times New Roman" charset="0"/>
              </a:rPr>
              <a:t> ball hit to 1</a:t>
            </a:r>
            <a:r>
              <a:rPr lang="en-US" sz="1000" baseline="30000">
                <a:latin typeface="Times New Roman" charset="0"/>
              </a:rPr>
              <a:t>st</a:t>
            </a:r>
            <a:r>
              <a:rPr lang="en-US" sz="1000">
                <a:latin typeface="Times New Roman" charset="0"/>
              </a:rPr>
              <a:t> Base, No Force  </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As the 1</a:t>
            </a:r>
            <a:r>
              <a:rPr lang="en-US" sz="1000" baseline="30000">
                <a:latin typeface="Times New Roman" charset="0"/>
              </a:rPr>
              <a:t>st</a:t>
            </a:r>
            <a:r>
              <a:rPr lang="en-US" sz="1000">
                <a:latin typeface="Times New Roman" charset="0"/>
              </a:rPr>
              <a:t> baseman fields the ball move a little toward 1</a:t>
            </a:r>
            <a:r>
              <a:rPr lang="en-US" sz="1000" baseline="30000">
                <a:latin typeface="Times New Roman" charset="0"/>
              </a:rPr>
              <a:t>st</a:t>
            </a:r>
          </a:p>
          <a:p>
            <a:pPr eaLnBrk="1" hangingPunct="1">
              <a:buFontTx/>
              <a:buChar char="•"/>
            </a:pPr>
            <a:r>
              <a:rPr lang="en-US" sz="1000">
                <a:latin typeface="Times New Roman" charset="0"/>
              </a:rPr>
              <a:t>As soon as he has control of the ball and is moving towards the bag, start back towards 2</a:t>
            </a:r>
            <a:r>
              <a:rPr lang="en-US" sz="1000" baseline="30000">
                <a:latin typeface="Times New Roman" charset="0"/>
              </a:rPr>
              <a:t>nd</a:t>
            </a:r>
            <a:r>
              <a:rPr lang="en-US" sz="1000">
                <a:latin typeface="Times New Roman" charset="0"/>
              </a:rPr>
              <a:t> base</a:t>
            </a:r>
          </a:p>
          <a:p>
            <a:pPr eaLnBrk="1" hangingPunct="1">
              <a:buFontTx/>
              <a:buChar char="•"/>
            </a:pPr>
            <a:r>
              <a:rPr lang="en-US" sz="1000">
                <a:latin typeface="Times New Roman" charset="0"/>
              </a:rPr>
              <a:t>Watch the first baseman touch the base and call the play at 1</a:t>
            </a:r>
            <a:r>
              <a:rPr lang="en-US" sz="1000" baseline="30000">
                <a:latin typeface="Times New Roman" charset="0"/>
              </a:rPr>
              <a:t>st</a:t>
            </a:r>
            <a:r>
              <a:rPr lang="en-US" sz="1000">
                <a:latin typeface="Times New Roman" charset="0"/>
              </a:rPr>
              <a:t> on the move</a:t>
            </a:r>
          </a:p>
          <a:p>
            <a:pPr eaLnBrk="1" hangingPunct="1">
              <a:buFontTx/>
              <a:buChar char="•"/>
            </a:pPr>
            <a:r>
              <a:rPr lang="en-US" sz="1000">
                <a:latin typeface="Times New Roman" charset="0"/>
              </a:rPr>
              <a:t>This should leave you open to the throw to 2</a:t>
            </a:r>
            <a:r>
              <a:rPr lang="en-US" sz="1000" baseline="30000">
                <a:latin typeface="Times New Roman" charset="0"/>
              </a:rPr>
              <a:t>nd</a:t>
            </a:r>
            <a:r>
              <a:rPr lang="en-US" sz="1000">
                <a:latin typeface="Times New Roman" charset="0"/>
              </a:rPr>
              <a:t> and ahead of the runner. Remember the runner must be tagged since the force is off.</a:t>
            </a:r>
          </a:p>
          <a:p>
            <a:pPr eaLnBrk="1" hangingPunct="1">
              <a:buFontTx/>
              <a:buChar char="•"/>
            </a:pPr>
            <a:r>
              <a:rPr lang="en-US" sz="1000">
                <a:latin typeface="Times New Roman" charset="0"/>
              </a:rPr>
              <a:t>Watch the ball and get set for the play</a:t>
            </a:r>
          </a:p>
          <a:p>
            <a:pPr eaLnBrk="1" hangingPunct="1">
              <a:buFontTx/>
              <a:buChar char="•"/>
            </a:pPr>
            <a:r>
              <a:rPr lang="en-US" sz="1000">
                <a:latin typeface="Times New Roman" charset="0"/>
              </a:rPr>
              <a:t>If the ball is hit softly to the 1</a:t>
            </a:r>
            <a:r>
              <a:rPr lang="en-US" sz="1000" baseline="30000">
                <a:latin typeface="Times New Roman" charset="0"/>
              </a:rPr>
              <a:t>st</a:t>
            </a:r>
            <a:r>
              <a:rPr lang="en-US" sz="1000">
                <a:latin typeface="Times New Roman" charset="0"/>
              </a:rPr>
              <a:t> baseman, he bobbles the ball, or if the pitcher has to cover 1</a:t>
            </a:r>
            <a:r>
              <a:rPr lang="en-US" sz="1000" baseline="30000">
                <a:latin typeface="Times New Roman" charset="0"/>
              </a:rPr>
              <a:t>st</a:t>
            </a:r>
            <a:r>
              <a:rPr lang="en-US" sz="1000">
                <a:latin typeface="Times New Roman" charset="0"/>
              </a:rPr>
              <a:t>, odds are against a play at 2</a:t>
            </a:r>
            <a:r>
              <a:rPr lang="en-US" sz="1000" baseline="30000">
                <a:latin typeface="Times New Roman" charset="0"/>
              </a:rPr>
              <a:t>nd</a:t>
            </a:r>
          </a:p>
          <a:p>
            <a:pPr eaLnBrk="1" hangingPunct="1">
              <a:buFontTx/>
              <a:buChar char="•"/>
            </a:pPr>
            <a:r>
              <a:rPr lang="en-US" sz="1000">
                <a:latin typeface="Times New Roman" charset="0"/>
              </a:rPr>
              <a:t>In that case, react to 1</a:t>
            </a:r>
            <a:r>
              <a:rPr lang="en-US" sz="1000" baseline="30000">
                <a:latin typeface="Times New Roman" charset="0"/>
              </a:rPr>
              <a:t>st</a:t>
            </a:r>
            <a:r>
              <a:rPr lang="en-US" sz="1000">
                <a:latin typeface="Times New Roman" charset="0"/>
              </a:rPr>
              <a:t> base because that should be your only play</a:t>
            </a:r>
          </a:p>
          <a:p>
            <a:pPr eaLnBrk="1" hangingPunct="1"/>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Get to the 1</a:t>
            </a:r>
            <a:r>
              <a:rPr lang="en-US" sz="1000" baseline="30000">
                <a:latin typeface="Times New Roman" charset="0"/>
              </a:rPr>
              <a:t>st</a:t>
            </a:r>
            <a:r>
              <a:rPr lang="en-US" sz="1000">
                <a:latin typeface="Times New Roman" charset="0"/>
              </a:rPr>
              <a:t> baseline for the fair/foul decision</a:t>
            </a:r>
          </a:p>
          <a:p>
            <a:pPr eaLnBrk="1" hangingPunct="1">
              <a:buFontTx/>
              <a:buChar char="•"/>
            </a:pPr>
            <a:r>
              <a:rPr lang="en-US" sz="1000">
                <a:latin typeface="Times New Roman" charset="0"/>
              </a:rPr>
              <a:t>Make sure of the call and watch for interference at 1</a:t>
            </a:r>
            <a:r>
              <a:rPr lang="en-US" sz="1000" baseline="30000">
                <a:latin typeface="Times New Roman" charset="0"/>
              </a:rPr>
              <a:t>st</a:t>
            </a:r>
            <a:r>
              <a:rPr lang="en-US" sz="1000">
                <a:latin typeface="Times New Roman" charset="0"/>
              </a:rPr>
              <a:t> base</a:t>
            </a:r>
          </a:p>
          <a:p>
            <a:pPr eaLnBrk="1" hangingPunct="1">
              <a:buFontTx/>
              <a:buChar char="•"/>
            </a:pPr>
            <a:r>
              <a:rPr lang="en-US" sz="1000">
                <a:latin typeface="Times New Roman" charset="0"/>
              </a:rPr>
              <a:t>With runners on 1</a:t>
            </a:r>
            <a:r>
              <a:rPr lang="en-US" sz="1000" baseline="30000">
                <a:latin typeface="Times New Roman" charset="0"/>
              </a:rPr>
              <a:t>st</a:t>
            </a:r>
            <a:r>
              <a:rPr lang="en-US" sz="1000">
                <a:latin typeface="Times New Roman" charset="0"/>
              </a:rPr>
              <a:t> &amp; 3</a:t>
            </a:r>
            <a:r>
              <a:rPr lang="en-US" sz="1000" baseline="30000">
                <a:latin typeface="Times New Roman" charset="0"/>
              </a:rPr>
              <a:t>rd</a:t>
            </a:r>
            <a:r>
              <a:rPr lang="en-US" sz="1000">
                <a:latin typeface="Times New Roman" charset="0"/>
              </a:rPr>
              <a:t>, if a reverse double play occurs with one out, the plate umpire must be alert to a possible time play and be able to get back to the plate for a call there.</a:t>
            </a:r>
          </a:p>
        </p:txBody>
      </p:sp>
    </p:spTree>
    <p:extLst>
      <p:ext uri="{BB962C8B-B14F-4D97-AF65-F5344CB8AC3E}">
        <p14:creationId xmlns:p14="http://schemas.microsoft.com/office/powerpoint/2010/main" val="13102765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fld id="{6CBB29D8-DD68-4DE1-B246-1960C1E2DCDF}" type="slidenum">
              <a:rPr lang="en-US">
                <a:ea typeface="ＭＳ Ｐゴシック" charset="-128"/>
                <a:cs typeface="ＭＳ Ｐゴシック" charset="-128"/>
              </a:rPr>
              <a:pPr/>
              <a:t>35</a:t>
            </a:fld>
            <a:endParaRPr lang="en-US">
              <a:ea typeface="ＭＳ Ｐゴシック" charset="-128"/>
              <a:cs typeface="ＭＳ Ｐゴシック" charset="-128"/>
            </a:endParaRPr>
          </a:p>
        </p:txBody>
      </p:sp>
      <p:sp>
        <p:nvSpPr>
          <p:cNvPr id="92162" name="Rectangle 2"/>
          <p:cNvSpPr>
            <a:spLocks noGrp="1" noRot="1" noChangeAspect="1" noChangeArrowheads="1" noTextEdit="1"/>
          </p:cNvSpPr>
          <p:nvPr>
            <p:ph type="sldImg"/>
          </p:nvPr>
        </p:nvSpPr>
        <p:spPr>
          <a:solidFill>
            <a:srgbClr val="FFFFFF"/>
          </a:solidFill>
          <a:ln/>
        </p:spPr>
      </p:sp>
      <p:sp>
        <p:nvSpPr>
          <p:cNvPr id="92163" name="Rectangle 3"/>
          <p:cNvSpPr>
            <a:spLocks noGrp="1" noChangeArrowheads="1"/>
          </p:cNvSpPr>
          <p:nvPr>
            <p:ph type="body" idx="1"/>
          </p:nvPr>
        </p:nvSpPr>
        <p:spPr>
          <a:xfrm>
            <a:off x="533400" y="4343400"/>
            <a:ext cx="5791200" cy="4114800"/>
          </a:xfrm>
          <a:solidFill>
            <a:srgbClr val="FFFFFF"/>
          </a:solidFill>
          <a:ln/>
        </p:spPr>
        <p:txBody>
          <a:bodyPr/>
          <a:lstStyle/>
          <a:p>
            <a:pPr eaLnBrk="1" hangingPunct="1"/>
            <a:r>
              <a:rPr lang="en-US" sz="1000" dirty="0">
                <a:latin typeface="Times New Roman" charset="0"/>
              </a:rPr>
              <a:t>Runners at 1st and 2nd</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You have responsibility for runners tagging at 1</a:t>
            </a:r>
            <a:r>
              <a:rPr lang="en-US" sz="1000" baseline="30000" dirty="0">
                <a:latin typeface="Times New Roman" charset="0"/>
              </a:rPr>
              <a:t>st</a:t>
            </a:r>
            <a:r>
              <a:rPr lang="en-US" sz="1000" dirty="0">
                <a:latin typeface="Times New Roman" charset="0"/>
              </a:rPr>
              <a:t> and 2</a:t>
            </a:r>
            <a:r>
              <a:rPr lang="en-US" sz="1000" baseline="30000" dirty="0">
                <a:latin typeface="Times New Roman" charset="0"/>
              </a:rPr>
              <a:t>nd</a:t>
            </a:r>
            <a:r>
              <a:rPr lang="en-US" sz="1000" dirty="0">
                <a:latin typeface="Times New Roman" charset="0"/>
              </a:rPr>
              <a:t>, or 2</a:t>
            </a:r>
            <a:r>
              <a:rPr lang="en-US" sz="1000" baseline="30000" dirty="0">
                <a:latin typeface="Times New Roman" charset="0"/>
              </a:rPr>
              <a:t>nd</a:t>
            </a:r>
            <a:r>
              <a:rPr lang="en-US" sz="1000" dirty="0">
                <a:latin typeface="Times New Roman" charset="0"/>
              </a:rPr>
              <a:t> base only</a:t>
            </a:r>
          </a:p>
          <a:p>
            <a:pPr eaLnBrk="1" hangingPunct="1">
              <a:buFontTx/>
              <a:buChar char="•"/>
            </a:pPr>
            <a:r>
              <a:rPr lang="en-US" sz="1000" dirty="0">
                <a:latin typeface="Times New Roman" charset="0"/>
              </a:rPr>
              <a:t>On fly balls to right field, move back toward the mound to maximize your peripheral vision so that you can see the catch and the tag by the runner(s).</a:t>
            </a:r>
          </a:p>
          <a:p>
            <a:pPr eaLnBrk="1" hangingPunct="1">
              <a:buFontTx/>
              <a:buChar char="•"/>
            </a:pPr>
            <a:r>
              <a:rPr lang="en-US" sz="1000" dirty="0">
                <a:latin typeface="Times New Roman" charset="0"/>
              </a:rPr>
              <a:t>After the catch, glance at the runners</a:t>
            </a:r>
          </a:p>
          <a:p>
            <a:pPr eaLnBrk="1" hangingPunct="1">
              <a:buFontTx/>
              <a:buChar char="•"/>
            </a:pPr>
            <a:r>
              <a:rPr lang="en-US" sz="1000" dirty="0">
                <a:latin typeface="Times New Roman" charset="0"/>
              </a:rPr>
              <a:t>If they tagged legally, they will still be near the base at that time. </a:t>
            </a:r>
          </a:p>
          <a:p>
            <a:pPr eaLnBrk="1" hangingPunct="1">
              <a:buFontTx/>
              <a:buChar char="•"/>
            </a:pPr>
            <a:r>
              <a:rPr lang="en-US" sz="1000" dirty="0">
                <a:latin typeface="Times New Roman" charset="0"/>
              </a:rPr>
              <a:t>It is very important that you know if the outfielder actually caught the ball (i.e. voluntary release, </a:t>
            </a:r>
            <a:r>
              <a:rPr lang="en-US" sz="1000" dirty="0" err="1">
                <a:latin typeface="Times New Roman" charset="0"/>
              </a:rPr>
              <a:t>etc</a:t>
            </a:r>
            <a:r>
              <a:rPr lang="en-US" sz="1000" dirty="0">
                <a:latin typeface="Times New Roman" charset="0"/>
              </a:rPr>
              <a:t>) </a:t>
            </a:r>
          </a:p>
          <a:p>
            <a:pPr eaLnBrk="1" hangingPunct="1">
              <a:buFontTx/>
              <a:buChar char="•"/>
            </a:pPr>
            <a:r>
              <a:rPr lang="en-US" sz="1000" dirty="0">
                <a:latin typeface="Times New Roman" charset="0"/>
              </a:rPr>
              <a:t>As the ball is then thrown from the outfield, watch the ball and let it take you to your next call.</a:t>
            </a:r>
          </a:p>
          <a:p>
            <a:pPr eaLnBrk="1" hangingPunct="1">
              <a:buFontTx/>
              <a:buChar char="•"/>
            </a:pPr>
            <a:r>
              <a:rPr lang="en-US" sz="1000" dirty="0">
                <a:latin typeface="Times New Roman" charset="0"/>
              </a:rPr>
              <a:t>If the ball is thrown to 2B, simply step toward 2B and make the call.  </a:t>
            </a:r>
          </a:p>
          <a:p>
            <a:pPr eaLnBrk="1" hangingPunct="1">
              <a:buFontTx/>
              <a:buChar char="•"/>
            </a:pPr>
            <a:r>
              <a:rPr lang="en-US" sz="1000" dirty="0">
                <a:latin typeface="Times New Roman" charset="0"/>
              </a:rPr>
              <a:t>If the throw goes to 3B, watch the ball and the runner moving between 1st and 2nd.  Be ready to make a call on him if the throw is cut off or there is a play on him after the play at 3B.</a:t>
            </a:r>
          </a:p>
          <a:p>
            <a:pPr eaLnBrk="1" hangingPunct="1">
              <a:buFontTx/>
              <a:buChar char="•"/>
            </a:pPr>
            <a:r>
              <a:rPr lang="en-US" sz="1000" dirty="0">
                <a:latin typeface="Times New Roman" charset="0"/>
              </a:rPr>
              <a:t>With runner on 1</a:t>
            </a:r>
            <a:r>
              <a:rPr lang="en-US" sz="1000" baseline="30000" dirty="0">
                <a:latin typeface="Times New Roman" charset="0"/>
              </a:rPr>
              <a:t>st</a:t>
            </a:r>
            <a:r>
              <a:rPr lang="en-US" sz="1000" dirty="0">
                <a:latin typeface="Times New Roman" charset="0"/>
              </a:rPr>
              <a:t> base only, the runner will go halfway to 2</a:t>
            </a:r>
            <a:r>
              <a:rPr lang="en-US" sz="1000" baseline="30000" dirty="0">
                <a:latin typeface="Times New Roman" charset="0"/>
              </a:rPr>
              <a:t>nd</a:t>
            </a:r>
            <a:r>
              <a:rPr lang="en-US" sz="1000" dirty="0">
                <a:latin typeface="Times New Roman" charset="0"/>
              </a:rPr>
              <a:t> on a ball hit to the outfield</a:t>
            </a:r>
          </a:p>
          <a:p>
            <a:pPr eaLnBrk="1" hangingPunct="1">
              <a:buFontTx/>
              <a:buChar char="•"/>
            </a:pPr>
            <a:r>
              <a:rPr lang="en-US" sz="1000" dirty="0">
                <a:latin typeface="Times New Roman" charset="0"/>
              </a:rPr>
              <a:t>Center yourself behind the mound, see the catch and drift toward 1</a:t>
            </a:r>
            <a:r>
              <a:rPr lang="en-US" sz="1000" baseline="30000" dirty="0">
                <a:latin typeface="Times New Roman" charset="0"/>
              </a:rPr>
              <a:t>st</a:t>
            </a:r>
            <a:r>
              <a:rPr lang="en-US" sz="1000" dirty="0">
                <a:latin typeface="Times New Roman" charset="0"/>
              </a:rPr>
              <a:t> base</a:t>
            </a:r>
          </a:p>
          <a:p>
            <a:pPr eaLnBrk="1" hangingPunct="1"/>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With runners on 1</a:t>
            </a:r>
            <a:r>
              <a:rPr lang="en-US" sz="1000" baseline="30000" dirty="0">
                <a:latin typeface="Times New Roman" charset="0"/>
              </a:rPr>
              <a:t>st</a:t>
            </a:r>
            <a:r>
              <a:rPr lang="en-US" sz="1000" dirty="0">
                <a:latin typeface="Times New Roman" charset="0"/>
              </a:rPr>
              <a:t> &amp; 2</a:t>
            </a:r>
            <a:r>
              <a:rPr lang="en-US" sz="1000" baseline="30000" dirty="0">
                <a:latin typeface="Times New Roman" charset="0"/>
              </a:rPr>
              <a:t>nd</a:t>
            </a:r>
            <a:r>
              <a:rPr lang="en-US" sz="1000" dirty="0">
                <a:latin typeface="Times New Roman" charset="0"/>
              </a:rPr>
              <a:t>, move up the 3</a:t>
            </a:r>
            <a:r>
              <a:rPr lang="en-US" sz="1000" baseline="30000" dirty="0">
                <a:latin typeface="Times New Roman" charset="0"/>
              </a:rPr>
              <a:t>rd</a:t>
            </a:r>
            <a:r>
              <a:rPr lang="en-US" sz="1000" dirty="0">
                <a:latin typeface="Times New Roman" charset="0"/>
              </a:rPr>
              <a:t> base line</a:t>
            </a:r>
          </a:p>
          <a:p>
            <a:pPr eaLnBrk="1" hangingPunct="1">
              <a:buFontTx/>
              <a:buChar char="•"/>
            </a:pPr>
            <a:r>
              <a:rPr lang="en-US" sz="1000" dirty="0">
                <a:latin typeface="Times New Roman" charset="0"/>
              </a:rPr>
              <a:t>As you see the runner(s) go back to tag, communicate to your partner:  “I’VE GOT 3</a:t>
            </a:r>
            <a:r>
              <a:rPr lang="en-US" sz="1000" baseline="30000" dirty="0">
                <a:latin typeface="Times New Roman" charset="0"/>
              </a:rPr>
              <a:t>RD</a:t>
            </a:r>
            <a:r>
              <a:rPr lang="en-US" sz="1000" dirty="0">
                <a:latin typeface="Times New Roman" charset="0"/>
              </a:rPr>
              <a:t> IF HE COMES!” </a:t>
            </a:r>
          </a:p>
          <a:p>
            <a:pPr eaLnBrk="1" hangingPunct="1">
              <a:buFontTx/>
              <a:buChar char="•"/>
            </a:pPr>
            <a:r>
              <a:rPr lang="en-US" sz="1000" dirty="0">
                <a:latin typeface="Times New Roman" charset="0"/>
              </a:rPr>
              <a:t>If the runner at 2</a:t>
            </a:r>
            <a:r>
              <a:rPr lang="en-US" sz="1000" baseline="30000" dirty="0">
                <a:latin typeface="Times New Roman" charset="0"/>
              </a:rPr>
              <a:t>nd</a:t>
            </a:r>
            <a:r>
              <a:rPr lang="en-US" sz="1000" dirty="0">
                <a:latin typeface="Times New Roman" charset="0"/>
              </a:rPr>
              <a:t> goes to 3</a:t>
            </a:r>
            <a:r>
              <a:rPr lang="en-US" sz="1000" baseline="30000" dirty="0">
                <a:latin typeface="Times New Roman" charset="0"/>
              </a:rPr>
              <a:t>rd</a:t>
            </a:r>
            <a:r>
              <a:rPr lang="en-US" sz="1000" dirty="0">
                <a:latin typeface="Times New Roman" charset="0"/>
              </a:rPr>
              <a:t>, yell: “I’VE GOT 3</a:t>
            </a:r>
            <a:r>
              <a:rPr lang="en-US" sz="1000" baseline="30000" dirty="0">
                <a:latin typeface="Times New Roman" charset="0"/>
              </a:rPr>
              <a:t>RD</a:t>
            </a:r>
            <a:r>
              <a:rPr lang="en-US" sz="1000" dirty="0">
                <a:latin typeface="Times New Roman" charset="0"/>
              </a:rPr>
              <a:t>  I’VE GOT 3</a:t>
            </a:r>
            <a:r>
              <a:rPr lang="en-US" sz="1000" baseline="30000" dirty="0">
                <a:latin typeface="Times New Roman" charset="0"/>
              </a:rPr>
              <a:t>RD</a:t>
            </a:r>
            <a:r>
              <a:rPr lang="en-US" sz="1000" dirty="0">
                <a:latin typeface="Times New Roman" charset="0"/>
              </a:rPr>
              <a:t>!” as you move into the cutout at 3</a:t>
            </a:r>
            <a:r>
              <a:rPr lang="en-US" sz="1000" baseline="30000" dirty="0">
                <a:latin typeface="Times New Roman" charset="0"/>
              </a:rPr>
              <a:t>rd</a:t>
            </a:r>
            <a:r>
              <a:rPr lang="en-US" sz="1000" dirty="0">
                <a:latin typeface="Times New Roman" charset="0"/>
              </a:rPr>
              <a:t> for the play</a:t>
            </a:r>
          </a:p>
          <a:p>
            <a:pPr eaLnBrk="1" hangingPunct="1"/>
            <a:endParaRPr lang="en-US" sz="1000" dirty="0">
              <a:latin typeface="Times New Roman" charset="0"/>
            </a:endParaRPr>
          </a:p>
          <a:p>
            <a:pPr eaLnBrk="1" hangingPunct="1"/>
            <a:r>
              <a:rPr lang="en-US" sz="1000" dirty="0">
                <a:latin typeface="Times New Roman" charset="0"/>
              </a:rPr>
              <a:t>***Remember*** If the fly ball to the outfield is dropped, the plate umpire should immediately communicate “I’m GOING HOME!” “I’m GOING HOME!”  so that the base umpire knows that he has plays at 3B as well. </a:t>
            </a:r>
          </a:p>
        </p:txBody>
      </p:sp>
    </p:spTree>
    <p:extLst>
      <p:ext uri="{BB962C8B-B14F-4D97-AF65-F5344CB8AC3E}">
        <p14:creationId xmlns:p14="http://schemas.microsoft.com/office/powerpoint/2010/main" val="2767303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26294412-1920-4C58-A208-22B521CC6E5E}" type="slidenum">
              <a:rPr lang="en-US">
                <a:ea typeface="ＭＳ Ｐゴシック" charset="-128"/>
                <a:cs typeface="ＭＳ Ｐゴシック" charset="-128"/>
              </a:rPr>
              <a:pPr/>
              <a:t>36</a:t>
            </a:fld>
            <a:endParaRPr lang="en-US">
              <a:ea typeface="ＭＳ Ｐゴシック" charset="-128"/>
              <a:cs typeface="ＭＳ Ｐゴシック" charset="-128"/>
            </a:endParaRPr>
          </a:p>
        </p:txBody>
      </p:sp>
      <p:sp>
        <p:nvSpPr>
          <p:cNvPr id="87042" name="Rectangle 2"/>
          <p:cNvSpPr>
            <a:spLocks noGrp="1" noRot="1" noChangeAspect="1" noChangeArrowheads="1" noTextEdit="1"/>
          </p:cNvSpPr>
          <p:nvPr>
            <p:ph type="sldImg"/>
          </p:nvPr>
        </p:nvSpPr>
        <p:spPr>
          <a:solidFill>
            <a:srgbClr val="FFFFFF"/>
          </a:solidFill>
          <a:ln/>
        </p:spPr>
      </p:sp>
      <p:sp>
        <p:nvSpPr>
          <p:cNvPr id="87043" name="Rectangle 3"/>
          <p:cNvSpPr>
            <a:spLocks noGrp="1" noChangeArrowheads="1"/>
          </p:cNvSpPr>
          <p:nvPr>
            <p:ph type="body" idx="1"/>
          </p:nvPr>
        </p:nvSpPr>
        <p:spPr>
          <a:solidFill>
            <a:srgbClr val="FFFFFF"/>
          </a:solidFill>
          <a:ln/>
        </p:spPr>
        <p:txBody>
          <a:bodyPr/>
          <a:lstStyle/>
          <a:p>
            <a:pPr eaLnBrk="1" hangingPunct="1">
              <a:spcBef>
                <a:spcPct val="0"/>
              </a:spcBef>
            </a:pPr>
            <a:r>
              <a:rPr lang="en-US" sz="1000" dirty="0">
                <a:latin typeface="Times New Roman" charset="0"/>
              </a:rPr>
              <a:t>Tag Play—Bases Loaded </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smtClean="0">
                <a:latin typeface="Times New Roman" charset="0"/>
              </a:rPr>
              <a:t>Move toward the mound so that you can see the catch and the runners</a:t>
            </a:r>
            <a:r>
              <a:rPr lang="en-US" sz="1000" baseline="0" dirty="0" smtClean="0">
                <a:latin typeface="Times New Roman" charset="0"/>
              </a:rPr>
              <a:t> tag-up at 1</a:t>
            </a:r>
            <a:r>
              <a:rPr lang="en-US" sz="1000" baseline="30000" dirty="0" smtClean="0">
                <a:latin typeface="Times New Roman" charset="0"/>
              </a:rPr>
              <a:t>st</a:t>
            </a:r>
            <a:r>
              <a:rPr lang="en-US" sz="1000" baseline="0" dirty="0" smtClean="0">
                <a:latin typeface="Times New Roman" charset="0"/>
              </a:rPr>
              <a:t> and 2</a:t>
            </a:r>
            <a:r>
              <a:rPr lang="en-US" sz="1000" baseline="30000" dirty="0" smtClean="0">
                <a:latin typeface="Times New Roman" charset="0"/>
              </a:rPr>
              <a:t>nd</a:t>
            </a:r>
            <a:endParaRPr lang="en-US" sz="1000" baseline="0" dirty="0" smtClean="0">
              <a:latin typeface="Times New Roman" charset="0"/>
            </a:endParaRPr>
          </a:p>
          <a:p>
            <a:pPr marL="0" marR="0" indent="0" algn="l" defTabSz="914400" rtl="0" eaLnBrk="1" fontAlgn="base" latinLnBrk="0" hangingPunct="1">
              <a:lnSpc>
                <a:spcPct val="100000"/>
              </a:lnSpc>
              <a:spcBef>
                <a:spcPct val="30000"/>
              </a:spcBef>
              <a:spcAft>
                <a:spcPct val="0"/>
              </a:spcAft>
              <a:buClrTx/>
              <a:buSzTx/>
              <a:buFontTx/>
              <a:buChar char="•"/>
              <a:tabLst/>
              <a:defRPr/>
            </a:pPr>
            <a:r>
              <a:rPr lang="en-US" sz="1000" dirty="0" smtClean="0">
                <a:latin typeface="Times New Roman" charset="0"/>
              </a:rPr>
              <a:t>You have all tag-ups at 2</a:t>
            </a:r>
            <a:r>
              <a:rPr lang="en-US" sz="1000" baseline="30000" dirty="0" smtClean="0">
                <a:latin typeface="Times New Roman" charset="0"/>
              </a:rPr>
              <a:t>nd</a:t>
            </a:r>
            <a:r>
              <a:rPr lang="en-US" sz="1000" dirty="0" smtClean="0">
                <a:latin typeface="Times New Roman" charset="0"/>
              </a:rPr>
              <a:t> and 1</a:t>
            </a:r>
            <a:r>
              <a:rPr lang="en-US" sz="1000" baseline="30000" dirty="0" smtClean="0">
                <a:latin typeface="Times New Roman" charset="0"/>
              </a:rPr>
              <a:t>st</a:t>
            </a:r>
            <a:r>
              <a:rPr lang="en-US" sz="1000" dirty="0" smtClean="0">
                <a:latin typeface="Times New Roman" charset="0"/>
              </a:rPr>
              <a:t> and all plays on the bases</a:t>
            </a:r>
            <a:endParaRPr lang="en-US" sz="1000" dirty="0">
              <a:latin typeface="Times New Roman" charset="0"/>
            </a:endParaRPr>
          </a:p>
          <a:p>
            <a:pPr eaLnBrk="1" hangingPunct="1">
              <a:buFontTx/>
              <a:buChar char="•"/>
            </a:pPr>
            <a:r>
              <a:rPr lang="en-US" sz="1000" dirty="0">
                <a:latin typeface="Times New Roman" charset="0"/>
              </a:rPr>
              <a:t>Let the ball take you to your play</a:t>
            </a:r>
          </a:p>
          <a:p>
            <a:pPr eaLnBrk="1" hangingPunct="1"/>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smtClean="0">
                <a:latin typeface="Times New Roman" charset="0"/>
              </a:rPr>
              <a:t>Move deeper into foul territory so that you can see the catch and the </a:t>
            </a:r>
            <a:r>
              <a:rPr lang="en-US" sz="1000" smtClean="0">
                <a:latin typeface="Times New Roman" charset="0"/>
              </a:rPr>
              <a:t>runner tag-up </a:t>
            </a:r>
            <a:r>
              <a:rPr lang="en-US" sz="1000" dirty="0" smtClean="0">
                <a:latin typeface="Times New Roman" charset="0"/>
              </a:rPr>
              <a:t>at 3</a:t>
            </a:r>
            <a:r>
              <a:rPr lang="en-US" sz="1000" baseline="30000" dirty="0" smtClean="0">
                <a:latin typeface="Times New Roman" charset="0"/>
              </a:rPr>
              <a:t>rd</a:t>
            </a:r>
            <a:r>
              <a:rPr lang="en-US" sz="1000" dirty="0" smtClean="0">
                <a:latin typeface="Times New Roman" charset="0"/>
              </a:rPr>
              <a:t> base</a:t>
            </a:r>
          </a:p>
          <a:p>
            <a:pPr eaLnBrk="1" hangingPunct="1">
              <a:buFontTx/>
              <a:buChar char="•"/>
            </a:pPr>
            <a:r>
              <a:rPr lang="en-US" sz="1000" dirty="0" smtClean="0">
                <a:latin typeface="Times New Roman" charset="0"/>
              </a:rPr>
              <a:t>You </a:t>
            </a:r>
            <a:r>
              <a:rPr lang="en-US" sz="1000" dirty="0">
                <a:latin typeface="Times New Roman" charset="0"/>
              </a:rPr>
              <a:t>have the tag-up at 3</a:t>
            </a:r>
            <a:r>
              <a:rPr lang="en-US" sz="1000" baseline="30000" dirty="0">
                <a:latin typeface="Times New Roman" charset="0"/>
              </a:rPr>
              <a:t>rd</a:t>
            </a:r>
            <a:r>
              <a:rPr lang="en-US" sz="1000" dirty="0">
                <a:latin typeface="Times New Roman" charset="0"/>
              </a:rPr>
              <a:t> and the play at the plate</a:t>
            </a:r>
          </a:p>
        </p:txBody>
      </p:sp>
    </p:spTree>
    <p:extLst>
      <p:ext uri="{BB962C8B-B14F-4D97-AF65-F5344CB8AC3E}">
        <p14:creationId xmlns:p14="http://schemas.microsoft.com/office/powerpoint/2010/main" val="22598754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Placeholder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r>
              <a:rPr lang="en-US"/>
              <a:t>“C” Position  Infield In (Bases Loaded)</a:t>
            </a:r>
          </a:p>
          <a:p>
            <a:endParaRPr lang="en-US"/>
          </a:p>
          <a:p>
            <a:r>
              <a:rPr lang="en-US"/>
              <a:t>Base Umpire:</a:t>
            </a:r>
          </a:p>
          <a:p>
            <a:pPr>
              <a:buFont typeface="Times" charset="0"/>
              <a:buChar char="•"/>
            </a:pPr>
            <a:r>
              <a:rPr lang="en-US"/>
              <a:t>Position yourself behind the infielders and behind the runner at 2B so that you are out of their way.</a:t>
            </a:r>
          </a:p>
          <a:p>
            <a:pPr>
              <a:buFont typeface="Times" charset="0"/>
              <a:buChar char="•"/>
            </a:pPr>
            <a:r>
              <a:rPr lang="en-US"/>
              <a:t>Signal to your partner that you are working deep</a:t>
            </a:r>
          </a:p>
          <a:p>
            <a:pPr>
              <a:buFont typeface="Times" charset="0"/>
              <a:buChar char="•"/>
            </a:pPr>
            <a:r>
              <a:rPr lang="en-US"/>
              <a:t>If the ball is hit on the ground to an infielder move inside if possible and let the ball take you to the play.  You have responsibility for the initial call at 1st, 2nd, or 3rd.</a:t>
            </a:r>
          </a:p>
          <a:p>
            <a:pPr>
              <a:buFont typeface="Times" charset="0"/>
              <a:buChar char="•"/>
            </a:pPr>
            <a:r>
              <a:rPr lang="en-US"/>
              <a:t>If the ball is hit in the air, move inside, pick up the flight of the ball, and position yourself to see the runners tag up at 1st and 2nd.  If the ball is in the “V”, the catch/no catch call belongs to you.</a:t>
            </a:r>
          </a:p>
          <a:p>
            <a:pPr>
              <a:buFont typeface="Times" charset="0"/>
              <a:buChar char="•"/>
            </a:pPr>
            <a:endParaRPr lang="en-US"/>
          </a:p>
          <a:p>
            <a:r>
              <a:rPr lang="en-US"/>
              <a:t>Plate Umpire:</a:t>
            </a:r>
          </a:p>
          <a:p>
            <a:pPr>
              <a:buFont typeface="Times" charset="0"/>
              <a:buChar char="•"/>
            </a:pPr>
            <a:r>
              <a:rPr lang="en-US"/>
              <a:t>When your partner is in this position remind yourself that you will not be able to get help from him on line drives in the infield since all infielders are in front of him.</a:t>
            </a:r>
          </a:p>
          <a:p>
            <a:pPr>
              <a:buFont typeface="Times" charset="0"/>
              <a:buChar char="•"/>
            </a:pPr>
            <a:r>
              <a:rPr lang="en-US"/>
              <a:t>You are responsible for the runner tagging up at 3B on fly balls and may have to expand your fly ball coverage if your partner is unable to move into position.</a:t>
            </a:r>
          </a:p>
          <a:p>
            <a:pPr>
              <a:buFont typeface="Times" charset="0"/>
              <a:buChar char="•"/>
            </a:pPr>
            <a:r>
              <a:rPr lang="en-US"/>
              <a:t>You still have responsibility for force play slide rule action. </a:t>
            </a:r>
          </a:p>
          <a:p>
            <a:endParaRPr lang="en-US"/>
          </a:p>
        </p:txBody>
      </p:sp>
    </p:spTree>
    <p:extLst>
      <p:ext uri="{BB962C8B-B14F-4D97-AF65-F5344CB8AC3E}">
        <p14:creationId xmlns:p14="http://schemas.microsoft.com/office/powerpoint/2010/main" val="18812169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F943F84C-5BE2-4D53-B5B6-84542C70AB31}" type="slidenum">
              <a:rPr lang="en-US">
                <a:ea typeface="ＭＳ Ｐゴシック" charset="-128"/>
                <a:cs typeface="ＭＳ Ｐゴシック" charset="-128"/>
              </a:rPr>
              <a:pPr/>
              <a:t>38</a:t>
            </a:fld>
            <a:endParaRPr lang="en-US">
              <a:ea typeface="ＭＳ Ｐゴシック" charset="-128"/>
              <a:cs typeface="ＭＳ Ｐゴシック" charset="-128"/>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r>
              <a:rPr lang="en-US" dirty="0"/>
              <a:t>No runners on Base</a:t>
            </a:r>
          </a:p>
          <a:p>
            <a:endParaRPr lang="en-US" dirty="0"/>
          </a:p>
          <a:p>
            <a:r>
              <a:rPr lang="en-US" dirty="0"/>
              <a:t>Base Umpire:</a:t>
            </a:r>
          </a:p>
          <a:p>
            <a:pPr>
              <a:buFont typeface="Times" charset="0"/>
              <a:buChar char="•"/>
            </a:pPr>
            <a:r>
              <a:rPr lang="en-US" dirty="0"/>
              <a:t>You have responsibility for fly balls in the outfield from straight away centerfield to the </a:t>
            </a:r>
            <a:r>
              <a:rPr lang="en-US" dirty="0" err="1"/>
              <a:t>rightfield</a:t>
            </a:r>
            <a:r>
              <a:rPr lang="en-US" dirty="0"/>
              <a:t> out of play boundary.</a:t>
            </a:r>
          </a:p>
          <a:p>
            <a:pPr>
              <a:buFont typeface="Times" charset="0"/>
              <a:buChar char="•"/>
            </a:pPr>
            <a:r>
              <a:rPr lang="en-US" dirty="0"/>
              <a:t>For fly balls to the first base side of </a:t>
            </a:r>
            <a:r>
              <a:rPr lang="en-US" dirty="0" smtClean="0"/>
              <a:t>2B and in the infield, </a:t>
            </a:r>
            <a:r>
              <a:rPr lang="en-US" dirty="0"/>
              <a:t>you only have responsibility for fly ball that allow you time to turn your back to home plate.</a:t>
            </a:r>
          </a:p>
          <a:p>
            <a:pPr>
              <a:buFont typeface="Times" charset="0"/>
              <a:buChar char="•"/>
            </a:pPr>
            <a:endParaRPr lang="en-US" dirty="0"/>
          </a:p>
          <a:p>
            <a:pPr>
              <a:buFont typeface="Times" charset="0"/>
              <a:buChar char="•"/>
            </a:pPr>
            <a:r>
              <a:rPr lang="en-US" dirty="0"/>
              <a:t>Plate Umpire</a:t>
            </a:r>
          </a:p>
          <a:p>
            <a:pPr>
              <a:buFont typeface="Times" charset="0"/>
              <a:buChar char="•"/>
            </a:pPr>
            <a:r>
              <a:rPr lang="en-US" dirty="0"/>
              <a:t>You have responsibility for all fly balls from straight away centerfield to the left field out of play boundary.</a:t>
            </a:r>
          </a:p>
          <a:p>
            <a:pPr>
              <a:buFont typeface="Times" charset="0"/>
              <a:buChar char="•"/>
            </a:pPr>
            <a:r>
              <a:rPr lang="en-US" dirty="0"/>
              <a:t>You also have responsibility for all fly balls in the infield with the exception of those mentioned above for the base umpire.</a:t>
            </a:r>
          </a:p>
        </p:txBody>
      </p:sp>
    </p:spTree>
    <p:extLst>
      <p:ext uri="{BB962C8B-B14F-4D97-AF65-F5344CB8AC3E}">
        <p14:creationId xmlns:p14="http://schemas.microsoft.com/office/powerpoint/2010/main" val="37502407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BC61B6B9-9024-47B4-BB14-FAEBE24A70CE}" type="slidenum">
              <a:rPr lang="en-US">
                <a:ea typeface="ＭＳ Ｐゴシック" charset="-128"/>
                <a:cs typeface="ＭＳ Ｐゴシック" charset="-128"/>
              </a:rPr>
              <a:pPr/>
              <a:t>39</a:t>
            </a:fld>
            <a:endParaRPr lang="en-US">
              <a:ea typeface="ＭＳ Ｐゴシック" charset="-128"/>
              <a:cs typeface="ＭＳ Ｐゴシック" charset="-128"/>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r>
              <a:rPr lang="en-US"/>
              <a:t>Runner(s) on Base</a:t>
            </a:r>
          </a:p>
          <a:p>
            <a:endParaRPr lang="en-US"/>
          </a:p>
          <a:p>
            <a:r>
              <a:rPr lang="en-US"/>
              <a:t>Base Umpire:</a:t>
            </a:r>
          </a:p>
          <a:p>
            <a:pPr>
              <a:buFont typeface="Times" charset="0"/>
              <a:buChar char="•"/>
            </a:pPr>
            <a:r>
              <a:rPr lang="en-US"/>
              <a:t>You have responsibility for fly balls in the “V”.  The “V” is defined by the V-shaped area formed by lines starting at the mound that run through the left fielder and the right fielder in what is considered their straight up alignment positions.</a:t>
            </a:r>
          </a:p>
          <a:p>
            <a:pPr>
              <a:buFont typeface="Times" charset="0"/>
              <a:buChar char="•"/>
            </a:pPr>
            <a:r>
              <a:rPr lang="en-US"/>
              <a:t>In other words if the left fielder, shortstop, rightfielder, or second baseman is moving toward the baseline on his side of the field, the ball is NOT in the “V” and belongs to the Plate Umpire.</a:t>
            </a:r>
          </a:p>
          <a:p>
            <a:endParaRPr lang="en-US"/>
          </a:p>
          <a:p>
            <a:r>
              <a:rPr lang="en-US"/>
              <a:t>Plate Umpire:</a:t>
            </a:r>
          </a:p>
          <a:p>
            <a:pPr>
              <a:buFont typeface="Times" charset="0"/>
              <a:buChar char="•"/>
            </a:pPr>
            <a:r>
              <a:rPr lang="en-US"/>
              <a:t>Has responsibility for all fly balls that are not in the “V”</a:t>
            </a:r>
          </a:p>
          <a:p>
            <a:pPr>
              <a:buFont typeface="Times" charset="0"/>
              <a:buChar char="•"/>
            </a:pPr>
            <a:endParaRPr lang="en-US"/>
          </a:p>
          <a:p>
            <a:pPr>
              <a:buFont typeface="Times" charset="0"/>
              <a:buChar char="•"/>
            </a:pPr>
            <a:endParaRPr lang="en-US"/>
          </a:p>
          <a:p>
            <a:r>
              <a:rPr lang="en-US"/>
              <a:t>REMEMBER - When the ball goes up in the air, the Umpires should communicate with each other who has the ball.</a:t>
            </a:r>
          </a:p>
          <a:p>
            <a:pPr>
              <a:buFont typeface="Times" charset="0"/>
              <a:buChar char="•"/>
            </a:pPr>
            <a:endParaRPr lang="en-US"/>
          </a:p>
        </p:txBody>
      </p:sp>
    </p:spTree>
    <p:extLst>
      <p:ext uri="{BB962C8B-B14F-4D97-AF65-F5344CB8AC3E}">
        <p14:creationId xmlns:p14="http://schemas.microsoft.com/office/powerpoint/2010/main" val="2236684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Placeholder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pPr eaLnBrk="1" hangingPunct="1">
              <a:spcBef>
                <a:spcPct val="0"/>
              </a:spcBef>
            </a:pPr>
            <a:r>
              <a:rPr lang="en-US" sz="1000" dirty="0">
                <a:latin typeface="Times New Roman" charset="0"/>
              </a:rPr>
              <a:t>No Runners, Left handed batter, 1st &amp; 2nd basemen playing deep and ground ball hit to right side of the infield:</a:t>
            </a:r>
          </a:p>
          <a:p>
            <a:pPr eaLnBrk="1" hangingPunct="1">
              <a:spcBef>
                <a:spcPct val="0"/>
              </a:spcBef>
            </a:pPr>
            <a:endParaRPr lang="en-US" sz="1000" dirty="0">
              <a:latin typeface="Times New Roman" charset="0"/>
            </a:endParaRPr>
          </a:p>
          <a:p>
            <a:pPr eaLnBrk="1" hangingPunct="1">
              <a:spcBef>
                <a:spcPct val="0"/>
              </a:spcBef>
            </a:pPr>
            <a:r>
              <a:rPr lang="en-US" sz="1000" dirty="0">
                <a:latin typeface="Times New Roman" charset="0"/>
              </a:rPr>
              <a:t>Fair/Foul Responsibilities:  Plate Umpire makes the call up to the bag and the Base Umpire makes the call if the ball passes first base.</a:t>
            </a:r>
          </a:p>
          <a:p>
            <a:pPr eaLnBrk="1" hangingPunct="1">
              <a:spcBef>
                <a:spcPct val="0"/>
              </a:spcBef>
            </a:pPr>
            <a:endParaRPr lang="en-US" sz="1000" dirty="0">
              <a:latin typeface="Times New Roman" charset="0"/>
            </a:endParaRPr>
          </a:p>
          <a:p>
            <a:pPr eaLnBrk="1" hangingPunct="1">
              <a:spcBef>
                <a:spcPct val="0"/>
              </a:spcBef>
            </a:pPr>
            <a:r>
              <a:rPr lang="en-US" sz="1000" dirty="0">
                <a:latin typeface="Times New Roman" charset="0"/>
              </a:rPr>
              <a:t>Base Umpire:</a:t>
            </a:r>
          </a:p>
          <a:p>
            <a:pPr eaLnBrk="1" hangingPunct="1">
              <a:spcBef>
                <a:spcPct val="0"/>
              </a:spcBef>
              <a:buFontTx/>
              <a:buChar char="•"/>
            </a:pPr>
            <a:r>
              <a:rPr lang="en-US" sz="1000" dirty="0">
                <a:latin typeface="Times New Roman" charset="0"/>
              </a:rPr>
              <a:t> The base umpire should be about 5 </a:t>
            </a:r>
            <a:r>
              <a:rPr lang="en-US" sz="1000" dirty="0" smtClean="0">
                <a:latin typeface="Times New Roman" charset="0"/>
              </a:rPr>
              <a:t>feet </a:t>
            </a:r>
            <a:r>
              <a:rPr lang="en-US" sz="1000" dirty="0">
                <a:latin typeface="Times New Roman" charset="0"/>
              </a:rPr>
              <a:t>behind the 1</a:t>
            </a:r>
            <a:r>
              <a:rPr lang="en-US" sz="1000" baseline="30000" dirty="0">
                <a:latin typeface="Times New Roman" charset="0"/>
              </a:rPr>
              <a:t>st</a:t>
            </a:r>
            <a:r>
              <a:rPr lang="en-US" sz="1000" dirty="0">
                <a:latin typeface="Times New Roman" charset="0"/>
              </a:rPr>
              <a:t> baseman (A-position) with both feet in foul territory.  </a:t>
            </a:r>
          </a:p>
          <a:p>
            <a:pPr eaLnBrk="1" hangingPunct="1">
              <a:spcBef>
                <a:spcPct val="0"/>
              </a:spcBef>
              <a:buFontTx/>
              <a:buChar char="•"/>
            </a:pPr>
            <a:r>
              <a:rPr lang="en-US" sz="1000" dirty="0">
                <a:latin typeface="Times New Roman" charset="0"/>
              </a:rPr>
              <a:t> Hold your position until you see who is going to field the ball and who will be covering the bag at 1B. </a:t>
            </a:r>
          </a:p>
          <a:p>
            <a:pPr eaLnBrk="1" hangingPunct="1">
              <a:spcBef>
                <a:spcPct val="0"/>
              </a:spcBef>
              <a:buFontTx/>
              <a:buChar char="•"/>
            </a:pPr>
            <a:r>
              <a:rPr lang="en-US" sz="1000" dirty="0">
                <a:latin typeface="Times New Roman" charset="0"/>
              </a:rPr>
              <a:t> Then move to a position in fair territory (still deep relative to first base) that will give you a clear view of the play at 1B.</a:t>
            </a:r>
          </a:p>
          <a:p>
            <a:pPr eaLnBrk="1" hangingPunct="1">
              <a:spcBef>
                <a:spcPct val="0"/>
              </a:spcBef>
              <a:buFontTx/>
              <a:buChar char="•"/>
            </a:pPr>
            <a:r>
              <a:rPr lang="en-US" sz="1000" dirty="0">
                <a:latin typeface="Times New Roman" charset="0"/>
              </a:rPr>
              <a:t>If the ball is overthrown at 1B and the plate umpire calls you off as the runner goes for 2B, you must stay with the ball and rule on whether it remains in play or not. </a:t>
            </a:r>
          </a:p>
          <a:p>
            <a:pPr eaLnBrk="1" hangingPunct="1">
              <a:spcBef>
                <a:spcPct val="0"/>
              </a:spcBef>
              <a:buFontTx/>
              <a:buChar char="•"/>
            </a:pPr>
            <a:endParaRPr lang="en-US" sz="1000" dirty="0">
              <a:latin typeface="Times New Roman" charset="0"/>
            </a:endParaRPr>
          </a:p>
          <a:p>
            <a:pPr eaLnBrk="1" hangingPunct="1">
              <a:spcBef>
                <a:spcPct val="0"/>
              </a:spcBef>
            </a:pPr>
            <a:r>
              <a:rPr lang="en-US" sz="1000" dirty="0">
                <a:latin typeface="Times New Roman" charset="0"/>
              </a:rPr>
              <a:t>Plate Umpire:</a:t>
            </a:r>
          </a:p>
          <a:p>
            <a:pPr eaLnBrk="1" hangingPunct="1">
              <a:spcBef>
                <a:spcPct val="0"/>
              </a:spcBef>
              <a:buFontTx/>
              <a:buChar char="•"/>
            </a:pPr>
            <a:r>
              <a:rPr lang="en-US" sz="1000" dirty="0">
                <a:latin typeface="Times New Roman" charset="0"/>
              </a:rPr>
              <a:t>Move to the left side of the plate and then up the first base line.  </a:t>
            </a:r>
          </a:p>
          <a:p>
            <a:pPr eaLnBrk="1" hangingPunct="1">
              <a:spcBef>
                <a:spcPct val="0"/>
              </a:spcBef>
              <a:buFontTx/>
              <a:buChar char="•"/>
            </a:pPr>
            <a:r>
              <a:rPr lang="en-US" sz="1000" dirty="0">
                <a:latin typeface="Times New Roman" charset="0"/>
              </a:rPr>
              <a:t>Be ready to rule on interference/obstruction if the pitcher covers the bag at 1B.  Also, be ready to get into position to make a call at 2B if the ball is overthrown at 1B and the Base Umpire is unable to get inside the baseline ahead of the runner.  </a:t>
            </a:r>
          </a:p>
          <a:p>
            <a:pPr eaLnBrk="1" hangingPunct="1">
              <a:spcBef>
                <a:spcPct val="0"/>
              </a:spcBef>
              <a:buFontTx/>
              <a:buChar char="•"/>
            </a:pPr>
            <a:r>
              <a:rPr lang="en-US" sz="1000" dirty="0">
                <a:latin typeface="Times New Roman" charset="0"/>
              </a:rPr>
              <a:t>If you take the runner to 2B you must communicate that to your partner.</a:t>
            </a:r>
          </a:p>
          <a:p>
            <a:endParaRPr lang="en-US" dirty="0"/>
          </a:p>
        </p:txBody>
      </p:sp>
    </p:spTree>
    <p:extLst>
      <p:ext uri="{BB962C8B-B14F-4D97-AF65-F5344CB8AC3E}">
        <p14:creationId xmlns:p14="http://schemas.microsoft.com/office/powerpoint/2010/main" val="12776363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28F765FC-6208-47D4-BABA-7DB298531B9D}" type="slidenum">
              <a:rPr lang="en-US">
                <a:ea typeface="ＭＳ Ｐゴシック" charset="-128"/>
                <a:cs typeface="ＭＳ Ｐゴシック" charset="-128"/>
              </a:rPr>
              <a:pPr/>
              <a:t>40</a:t>
            </a:fld>
            <a:endParaRPr lang="en-US">
              <a:ea typeface="ＭＳ Ｐゴシック" charset="-128"/>
              <a:cs typeface="ＭＳ Ｐゴシック" charset="-128"/>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609600" y="4343400"/>
            <a:ext cx="5562600" cy="4114800"/>
          </a:xfrm>
          <a:noFill/>
          <a:ln/>
        </p:spPr>
        <p:txBody>
          <a:bodyPr/>
          <a:lstStyle/>
          <a:p>
            <a:pPr marL="228600" indent="-228600" eaLnBrk="1" hangingPunct="1"/>
            <a:r>
              <a:rPr lang="en-US" sz="1000" dirty="0">
                <a:latin typeface="Times New Roman" charset="0"/>
              </a:rPr>
              <a:t>Working the Plate</a:t>
            </a:r>
          </a:p>
          <a:p>
            <a:pPr marL="228600" indent="-228600" eaLnBrk="1" hangingPunct="1"/>
            <a:r>
              <a:rPr lang="en-US" sz="1000" dirty="0">
                <a:latin typeface="Times New Roman" charset="0"/>
              </a:rPr>
              <a:t>The Box or Slot Stance</a:t>
            </a:r>
          </a:p>
          <a:p>
            <a:pPr marL="228600" indent="-228600" eaLnBrk="1" hangingPunct="1"/>
            <a:endParaRPr lang="en-US" sz="1000" dirty="0">
              <a:latin typeface="Times New Roman" charset="0"/>
            </a:endParaRPr>
          </a:p>
          <a:p>
            <a:pPr marL="228600" indent="-228600" eaLnBrk="1" hangingPunct="1">
              <a:buFontTx/>
              <a:buAutoNum type="arabicPeriod"/>
            </a:pPr>
            <a:r>
              <a:rPr lang="en-US" sz="1000" dirty="0">
                <a:latin typeface="Times New Roman" charset="0"/>
              </a:rPr>
              <a:t>Point slot foot toward pitcher</a:t>
            </a:r>
          </a:p>
          <a:p>
            <a:pPr marL="228600" indent="-228600" eaLnBrk="1" hangingPunct="1">
              <a:buFontTx/>
              <a:buAutoNum type="arabicPeriod"/>
            </a:pPr>
            <a:r>
              <a:rPr lang="en-US" sz="1000" dirty="0">
                <a:latin typeface="Times New Roman" charset="0"/>
              </a:rPr>
              <a:t>Don’t expose inside of slot leg</a:t>
            </a:r>
          </a:p>
          <a:p>
            <a:pPr marL="228600" indent="-228600" eaLnBrk="1" hangingPunct="1">
              <a:buFontTx/>
              <a:buAutoNum type="arabicPeriod"/>
            </a:pPr>
            <a:r>
              <a:rPr lang="en-US" sz="1000" dirty="0">
                <a:latin typeface="Times New Roman" charset="0"/>
              </a:rPr>
              <a:t>Position back foot at least 12 inches behind catcher’s heels  </a:t>
            </a:r>
            <a:endParaRPr lang="en-US" sz="1000" dirty="0" smtClean="0">
              <a:latin typeface="Times New Roman" charset="0"/>
            </a:endParaRPr>
          </a:p>
          <a:p>
            <a:pPr marL="228600" indent="-228600" eaLnBrk="1" hangingPunct="1">
              <a:buFontTx/>
              <a:buAutoNum type="arabicPeriod"/>
            </a:pPr>
            <a:r>
              <a:rPr lang="en-US" sz="1000" dirty="0" smtClean="0">
                <a:latin typeface="Times New Roman" charset="0"/>
              </a:rPr>
              <a:t>Work </a:t>
            </a:r>
            <a:r>
              <a:rPr lang="en-US" sz="1000" dirty="0">
                <a:latin typeface="Times New Roman" charset="0"/>
              </a:rPr>
              <a:t>in slot with an exaggerated heel/toe relationship:  the heel of your slot foot should be even with the toe of your back foot</a:t>
            </a:r>
          </a:p>
          <a:p>
            <a:pPr marL="228600" indent="-228600" eaLnBrk="1" hangingPunct="1">
              <a:buFontTx/>
              <a:buAutoNum type="arabicPeriod"/>
            </a:pPr>
            <a:r>
              <a:rPr lang="en-US" sz="1000" dirty="0">
                <a:latin typeface="Times New Roman" charset="0"/>
              </a:rPr>
              <a:t>Work with a wide base.</a:t>
            </a:r>
          </a:p>
          <a:p>
            <a:pPr marL="228600" indent="-228600" eaLnBrk="1" hangingPunct="1">
              <a:buFontTx/>
              <a:buAutoNum type="arabicPeriod"/>
            </a:pPr>
            <a:r>
              <a:rPr lang="en-US" sz="1000" dirty="0">
                <a:latin typeface="Times New Roman" charset="0"/>
              </a:rPr>
              <a:t>Bend at knees, not at waist.</a:t>
            </a:r>
          </a:p>
          <a:p>
            <a:pPr marL="228600" indent="-228600" eaLnBrk="1" hangingPunct="1">
              <a:buFontTx/>
              <a:buAutoNum type="arabicPeriod"/>
            </a:pPr>
            <a:r>
              <a:rPr lang="en-US" sz="1000" dirty="0">
                <a:latin typeface="Times New Roman" charset="0"/>
              </a:rPr>
              <a:t>Square up shoulders to pitcher.</a:t>
            </a:r>
          </a:p>
          <a:p>
            <a:pPr marL="228600" indent="-228600" eaLnBrk="1" hangingPunct="1">
              <a:buFontTx/>
              <a:buAutoNum type="arabicPeriod"/>
            </a:pPr>
            <a:r>
              <a:rPr lang="en-US" sz="1000" dirty="0">
                <a:latin typeface="Times New Roman" charset="0"/>
              </a:rPr>
              <a:t>Keep hands and arms in.  Do not clinch fists.  Keep your fingers loose to absorb the blow if the ball hits you.</a:t>
            </a:r>
          </a:p>
          <a:p>
            <a:pPr marL="228600" indent="-228600" eaLnBrk="1" hangingPunct="1">
              <a:buFontTx/>
              <a:buAutoNum type="arabicPeriod"/>
            </a:pPr>
            <a:r>
              <a:rPr lang="en-US" sz="1000" dirty="0">
                <a:latin typeface="Times New Roman" charset="0"/>
              </a:rPr>
              <a:t>Set up so that the bottom of your mask is at the top of the catcher’s head.</a:t>
            </a:r>
          </a:p>
          <a:p>
            <a:pPr marL="228600" indent="-228600" eaLnBrk="1" hangingPunct="1">
              <a:buFontTx/>
              <a:buAutoNum type="arabicPeriod"/>
            </a:pPr>
            <a:r>
              <a:rPr lang="en-US" sz="1000" dirty="0">
                <a:latin typeface="Times New Roman" charset="0"/>
              </a:rPr>
              <a:t>Square up your head to the pitcher.  Eyes should be level.</a:t>
            </a:r>
          </a:p>
          <a:p>
            <a:pPr marL="228600" indent="-228600" eaLnBrk="1" hangingPunct="1">
              <a:buFontTx/>
              <a:buAutoNum type="arabicPeriod"/>
            </a:pPr>
            <a:r>
              <a:rPr lang="en-US" sz="1000" dirty="0">
                <a:latin typeface="Times New Roman" charset="0"/>
              </a:rPr>
              <a:t>Follow pitch with eyes, not your head.  </a:t>
            </a:r>
          </a:p>
          <a:p>
            <a:pPr marL="228600" indent="-228600" eaLnBrk="1" hangingPunct="1">
              <a:buFontTx/>
              <a:buAutoNum type="arabicPeriod"/>
            </a:pPr>
            <a:r>
              <a:rPr lang="en-US" sz="1000" dirty="0">
                <a:latin typeface="Times New Roman" charset="0"/>
              </a:rPr>
              <a:t>Very important—set up aggressively into the pitch; i.e. your back is not perpendicular to the ground, but forward into the pitch.</a:t>
            </a:r>
          </a:p>
          <a:p>
            <a:pPr marL="228600" indent="-228600" eaLnBrk="1" hangingPunct="1">
              <a:buFontTx/>
              <a:buAutoNum type="arabicPeriod"/>
            </a:pPr>
            <a:endParaRPr lang="en-US" sz="1000" dirty="0">
              <a:latin typeface="Times New Roman" charset="0"/>
            </a:endParaRPr>
          </a:p>
          <a:p>
            <a:pPr marL="228600" indent="-228600" eaLnBrk="1" hangingPunct="1"/>
            <a:endParaRPr lang="en-US" sz="1000" dirty="0">
              <a:latin typeface="Times New Roman" charset="0"/>
            </a:endParaRPr>
          </a:p>
        </p:txBody>
      </p:sp>
    </p:spTree>
    <p:extLst>
      <p:ext uri="{BB962C8B-B14F-4D97-AF65-F5344CB8AC3E}">
        <p14:creationId xmlns:p14="http://schemas.microsoft.com/office/powerpoint/2010/main" val="42823145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9EAE62FD-3294-4DC5-A6D1-1ACCB1779FD5}" type="slidenum">
              <a:rPr lang="en-US">
                <a:ea typeface="ＭＳ Ｐゴシック" charset="-128"/>
                <a:cs typeface="ＭＳ Ｐゴシック" charset="-128"/>
              </a:rPr>
              <a:pPr/>
              <a:t>41</a:t>
            </a:fld>
            <a:endParaRPr lang="en-US">
              <a:ea typeface="ＭＳ Ｐゴシック" charset="-128"/>
              <a:cs typeface="ＭＳ Ｐゴシック" charset="-128"/>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343400"/>
            <a:ext cx="5181600" cy="4114800"/>
          </a:xfrm>
          <a:noFill/>
          <a:ln/>
        </p:spPr>
        <p:txBody>
          <a:bodyPr/>
          <a:lstStyle/>
          <a:p>
            <a:pPr eaLnBrk="1" hangingPunct="1">
              <a:spcBef>
                <a:spcPct val="0"/>
              </a:spcBef>
            </a:pPr>
            <a:r>
              <a:rPr lang="en-US" sz="1000" dirty="0">
                <a:latin typeface="Times New Roman" charset="0"/>
              </a:rPr>
              <a:t>Check Swing Mechanics</a:t>
            </a:r>
          </a:p>
          <a:p>
            <a:pPr eaLnBrk="1" hangingPunct="1">
              <a:spcBef>
                <a:spcPct val="0"/>
              </a:spcBef>
            </a:pPr>
            <a:endParaRPr lang="en-US" sz="1000" dirty="0">
              <a:latin typeface="Times New Roman" charset="0"/>
            </a:endParaRPr>
          </a:p>
          <a:p>
            <a:pPr eaLnBrk="1" hangingPunct="1">
              <a:spcBef>
                <a:spcPct val="0"/>
              </a:spcBef>
              <a:buFontTx/>
              <a:buChar char="•"/>
            </a:pPr>
            <a:r>
              <a:rPr lang="en-US" sz="1000" dirty="0">
                <a:latin typeface="Times New Roman" charset="0"/>
              </a:rPr>
              <a:t>  For a right handed batter, point with left hand at batter and have a right hand in strike motion. </a:t>
            </a:r>
          </a:p>
          <a:p>
            <a:pPr eaLnBrk="1" hangingPunct="1">
              <a:spcBef>
                <a:spcPct val="0"/>
              </a:spcBef>
              <a:buFontTx/>
              <a:buChar char="•"/>
            </a:pPr>
            <a:r>
              <a:rPr lang="en-US" sz="1000" dirty="0">
                <a:latin typeface="Times New Roman" charset="0"/>
              </a:rPr>
              <a:t>  Verbalize, “Yes, He Went.”</a:t>
            </a:r>
          </a:p>
          <a:p>
            <a:pPr eaLnBrk="1" hangingPunct="1">
              <a:spcBef>
                <a:spcPct val="0"/>
              </a:spcBef>
              <a:buFontTx/>
              <a:buChar char="•"/>
            </a:pPr>
            <a:r>
              <a:rPr lang="en-US" sz="1000" dirty="0">
                <a:latin typeface="Times New Roman" charset="0"/>
              </a:rPr>
              <a:t>  For a left handed batter, point with your right hand, and then come up with the strike motion. </a:t>
            </a:r>
          </a:p>
          <a:p>
            <a:pPr eaLnBrk="1" hangingPunct="1">
              <a:spcBef>
                <a:spcPct val="0"/>
              </a:spcBef>
              <a:buFontTx/>
              <a:buChar char="•"/>
            </a:pPr>
            <a:r>
              <a:rPr lang="en-US" sz="1000" dirty="0">
                <a:latin typeface="Times New Roman" charset="0"/>
              </a:rPr>
              <a:t>  Verbalize, “Yes, He Went.”</a:t>
            </a:r>
          </a:p>
          <a:p>
            <a:pPr eaLnBrk="1" hangingPunct="1">
              <a:spcBef>
                <a:spcPct val="0"/>
              </a:spcBef>
              <a:buFontTx/>
              <a:buChar char="•"/>
            </a:pPr>
            <a:r>
              <a:rPr lang="en-US" sz="1000" dirty="0">
                <a:latin typeface="Times New Roman" charset="0"/>
              </a:rPr>
              <a:t>  If the batter does not swing, stay down and verbalize, “Ball”</a:t>
            </a:r>
          </a:p>
        </p:txBody>
      </p:sp>
    </p:spTree>
    <p:extLst>
      <p:ext uri="{BB962C8B-B14F-4D97-AF65-F5344CB8AC3E}">
        <p14:creationId xmlns:p14="http://schemas.microsoft.com/office/powerpoint/2010/main" val="37138969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369CD598-FF7F-4ED9-A1EA-C13C5464D49D}" type="slidenum">
              <a:rPr lang="en-US">
                <a:ea typeface="ＭＳ Ｐゴシック" charset="-128"/>
                <a:cs typeface="ＭＳ Ｐゴシック" charset="-128"/>
              </a:rPr>
              <a:pPr/>
              <a:t>42</a:t>
            </a:fld>
            <a:endParaRPr lang="en-US">
              <a:ea typeface="ＭＳ Ｐゴシック" charset="-128"/>
              <a:cs typeface="ＭＳ Ｐゴシック" charset="-128"/>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marL="228600" indent="-228600" eaLnBrk="1" hangingPunct="1"/>
            <a:r>
              <a:rPr lang="en-US" sz="1000" b="1" dirty="0">
                <a:latin typeface="Times New Roman" charset="0"/>
                <a:ea typeface="Times New Roman" charset="0"/>
                <a:cs typeface="Times New Roman" charset="0"/>
              </a:rPr>
              <a:t>Getting the Bat Away When the Batter Leaves the Bat in Home Plate Area.</a:t>
            </a:r>
            <a:endParaRPr lang="en-US" sz="1000" dirty="0">
              <a:latin typeface="Times New Roman" charset="0"/>
              <a:ea typeface="Times New Roman" charset="0"/>
              <a:cs typeface="Times New Roman" charset="0"/>
            </a:endParaRPr>
          </a:p>
          <a:p>
            <a:pPr marL="228600" indent="-228600" eaLnBrk="1" hangingPunct="1">
              <a:buFontTx/>
              <a:buChar char="•"/>
            </a:pPr>
            <a:r>
              <a:rPr lang="en-US" sz="1000" dirty="0">
                <a:latin typeface="Times New Roman" charset="0"/>
              </a:rPr>
              <a:t>If possible, the umpire should get the bat away to prevent the runner from being hurt or stepped on by a player or umpire.</a:t>
            </a:r>
          </a:p>
          <a:p>
            <a:pPr marL="228600" indent="-228600" eaLnBrk="1" hangingPunct="1">
              <a:buFontTx/>
              <a:buChar char="•"/>
            </a:pPr>
            <a:r>
              <a:rPr lang="en-US" sz="1000" dirty="0">
                <a:latin typeface="Times New Roman" charset="0"/>
              </a:rPr>
              <a:t>Remember, the play is your first priority.  If you have time to get the bat away, do so.</a:t>
            </a:r>
          </a:p>
          <a:p>
            <a:pPr marL="228600" indent="-228600" eaLnBrk="1" hangingPunct="1">
              <a:buFontTx/>
              <a:buChar char="•"/>
            </a:pPr>
            <a:r>
              <a:rPr lang="en-US" sz="1000" dirty="0">
                <a:latin typeface="Times New Roman" charset="0"/>
                <a:ea typeface="Times New Roman" charset="0"/>
                <a:cs typeface="Times New Roman" charset="0"/>
              </a:rPr>
              <a:t>In getting the bat, the umpire should keep his eyes on the ball, bend down and slide the bat along the ground away from the plate with his right hand.</a:t>
            </a:r>
          </a:p>
          <a:p>
            <a:pPr marL="228600" indent="-228600" eaLnBrk="1" hangingPunct="1">
              <a:buFontTx/>
              <a:buChar char="•"/>
            </a:pPr>
            <a:r>
              <a:rPr lang="en-US" sz="1000" dirty="0">
                <a:latin typeface="Times New Roman" charset="0"/>
                <a:ea typeface="Times New Roman" charset="0"/>
                <a:cs typeface="Times New Roman" charset="0"/>
              </a:rPr>
              <a:t>Do not throw the bat because it may hit the on-deck batter, a runner, or the batboy.</a:t>
            </a:r>
            <a:r>
              <a:rPr lang="en-US" sz="1000" dirty="0">
                <a:latin typeface="Times New Roman" charset="0"/>
              </a:rPr>
              <a:t> </a:t>
            </a:r>
          </a:p>
        </p:txBody>
      </p:sp>
    </p:spTree>
    <p:extLst>
      <p:ext uri="{BB962C8B-B14F-4D97-AF65-F5344CB8AC3E}">
        <p14:creationId xmlns:p14="http://schemas.microsoft.com/office/powerpoint/2010/main" val="14379412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F9FF1D56-D326-4B24-941F-7B17F48A6A9C}" type="slidenum">
              <a:rPr lang="en-US">
                <a:ea typeface="ＭＳ Ｐゴシック" charset="-128"/>
                <a:cs typeface="ＭＳ Ｐゴシック" charset="-128"/>
              </a:rPr>
              <a:pPr/>
              <a:t>43</a:t>
            </a:fld>
            <a:endParaRPr lang="en-US">
              <a:ea typeface="ＭＳ Ｐゴシック" charset="-128"/>
              <a:cs typeface="ＭＳ Ｐゴシック" charset="-128"/>
            </a:endParaRPr>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r>
              <a:rPr lang="en-US" sz="1000">
                <a:latin typeface="Times New Roman" charset="0"/>
                <a:ea typeface="Times New Roman" charset="0"/>
                <a:cs typeface="Times New Roman" charset="0"/>
              </a:rPr>
              <a:t>Passed Balls and Wild Pitches</a:t>
            </a:r>
          </a:p>
          <a:p>
            <a:pPr eaLnBrk="1" hangingPunct="1"/>
            <a:endParaRPr lang="en-US" sz="1000">
              <a:latin typeface="Times New Roman" charset="0"/>
              <a:ea typeface="Times New Roman" charset="0"/>
              <a:cs typeface="Times New Roman" charset="0"/>
            </a:endParaRPr>
          </a:p>
          <a:p>
            <a:pPr eaLnBrk="1" hangingPunct="1">
              <a:buFontTx/>
              <a:buChar char="•"/>
            </a:pPr>
            <a:r>
              <a:rPr lang="en-US" sz="1000">
                <a:latin typeface="Times New Roman" charset="0"/>
                <a:ea typeface="Times New Roman" charset="0"/>
                <a:cs typeface="Times New Roman" charset="0"/>
              </a:rPr>
              <a:t>Pivot to the opposite side the ball goes, and let the catcher go after the ball.  For a play back at the plate, be sure you are at the opposite side of the plate from the ball</a:t>
            </a:r>
            <a:r>
              <a:rPr lang="en-US" sz="1000">
                <a:latin typeface="Times New Roman" charset="0"/>
              </a:rPr>
              <a:t> </a:t>
            </a:r>
          </a:p>
        </p:txBody>
      </p:sp>
    </p:spTree>
    <p:extLst>
      <p:ext uri="{BB962C8B-B14F-4D97-AF65-F5344CB8AC3E}">
        <p14:creationId xmlns:p14="http://schemas.microsoft.com/office/powerpoint/2010/main" val="38707833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83521927-A3AD-4891-AA16-3916D8DF8B67}" type="slidenum">
              <a:rPr lang="en-US">
                <a:ea typeface="ＭＳ Ｐゴシック" charset="-128"/>
                <a:cs typeface="ＭＳ Ｐゴシック" charset="-128"/>
              </a:rPr>
              <a:pPr/>
              <a:t>44</a:t>
            </a:fld>
            <a:endParaRPr lang="en-US">
              <a:ea typeface="ＭＳ Ｐゴシック" charset="-128"/>
              <a:cs typeface="ＭＳ Ｐゴシック" charset="-128"/>
            </a:endParaRPr>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en-US"/>
          </a:p>
          <a:p>
            <a:pPr eaLnBrk="1" hangingPunct="1">
              <a:buFontTx/>
              <a:buChar char="•"/>
            </a:pPr>
            <a:r>
              <a:rPr lang="en-US" sz="1000">
                <a:latin typeface="Times New Roman" charset="0"/>
                <a:ea typeface="Times New Roman" charset="0"/>
                <a:cs typeface="Times New Roman" charset="0"/>
              </a:rPr>
              <a:t>Pivot and let the catcher go after the ball, staying 12-16 feet away so you don’t interfere.</a:t>
            </a:r>
          </a:p>
          <a:p>
            <a:pPr eaLnBrk="1" hangingPunct="1">
              <a:buFontTx/>
              <a:buChar char="•"/>
            </a:pPr>
            <a:r>
              <a:rPr lang="en-US" sz="1000">
                <a:latin typeface="Times New Roman" charset="0"/>
                <a:ea typeface="Times New Roman" charset="0"/>
                <a:cs typeface="Times New Roman" charset="0"/>
              </a:rPr>
              <a:t>If the ball is near the fence, be sure to get to a position so that you can see between the catcher and the fence and watch for interference or the catcher trapping the ball on the fence.</a:t>
            </a:r>
          </a:p>
          <a:p>
            <a:pPr eaLnBrk="1" hangingPunct="1">
              <a:buFontTx/>
              <a:buChar char="•"/>
            </a:pPr>
            <a:r>
              <a:rPr lang="en-US" sz="1000">
                <a:latin typeface="Times New Roman" charset="0"/>
                <a:ea typeface="Times New Roman" charset="0"/>
                <a:cs typeface="Times New Roman" charset="0"/>
              </a:rPr>
              <a:t>If the pop-up would possibly come back toward fair territory, position yourself on a foul line or foul line extended to make the call.</a:t>
            </a:r>
          </a:p>
          <a:p>
            <a:pPr eaLnBrk="1" hangingPunct="1"/>
            <a:endParaRPr lang="en-US" sz="1000">
              <a:latin typeface="Times New Roman" charset="0"/>
            </a:endParaRPr>
          </a:p>
        </p:txBody>
      </p:sp>
    </p:spTree>
    <p:extLst>
      <p:ext uri="{BB962C8B-B14F-4D97-AF65-F5344CB8AC3E}">
        <p14:creationId xmlns:p14="http://schemas.microsoft.com/office/powerpoint/2010/main" val="3837816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6B158F78-03D8-44D5-A508-7AF0F77BDA0C}" type="slidenum">
              <a:rPr lang="en-US">
                <a:ea typeface="ＭＳ Ｐゴシック" charset="-128"/>
                <a:cs typeface="ＭＳ Ｐゴシック" charset="-128"/>
              </a:rPr>
              <a:pPr/>
              <a:t>5</a:t>
            </a:fld>
            <a:endParaRPr lang="en-US">
              <a:ea typeface="ＭＳ Ｐゴシック" charset="-128"/>
              <a:cs typeface="ＭＳ Ｐゴシック" charset="-128"/>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spcBef>
                <a:spcPct val="0"/>
              </a:spcBef>
            </a:pPr>
            <a:r>
              <a:rPr lang="en-US" sz="1000" dirty="0">
                <a:latin typeface="Times New Roman" charset="0"/>
              </a:rPr>
              <a:t>Runner on 1</a:t>
            </a:r>
            <a:r>
              <a:rPr lang="en-US" sz="1000" baseline="30000" dirty="0">
                <a:latin typeface="Times New Roman" charset="0"/>
              </a:rPr>
              <a:t>st</a:t>
            </a:r>
            <a:r>
              <a:rPr lang="en-US" sz="1000" dirty="0">
                <a:latin typeface="Times New Roman" charset="0"/>
              </a:rPr>
              <a:t>:</a:t>
            </a:r>
          </a:p>
          <a:p>
            <a:pPr eaLnBrk="1" hangingPunct="1">
              <a:spcBef>
                <a:spcPct val="0"/>
              </a:spcBef>
            </a:pPr>
            <a:r>
              <a:rPr lang="en-US" sz="1000" dirty="0">
                <a:latin typeface="Times New Roman" charset="0"/>
              </a:rPr>
              <a:t> </a:t>
            </a:r>
          </a:p>
          <a:p>
            <a:pPr eaLnBrk="1" hangingPunct="1">
              <a:spcBef>
                <a:spcPct val="0"/>
              </a:spcBef>
              <a:buFontTx/>
              <a:buChar char="•"/>
            </a:pPr>
            <a:r>
              <a:rPr lang="en-US" sz="1000" dirty="0">
                <a:latin typeface="Times New Roman" charset="0"/>
              </a:rPr>
              <a:t> The base umpire moves to the infield (B-position)  positioning himself on a tangent running from home plate to the edge of dirt circle around the pitcher's mound, about halfway between the mound and 2</a:t>
            </a:r>
            <a:r>
              <a:rPr lang="en-US" sz="1000" baseline="30000" dirty="0">
                <a:latin typeface="Times New Roman" charset="0"/>
              </a:rPr>
              <a:t>nd</a:t>
            </a:r>
            <a:r>
              <a:rPr lang="en-US" sz="1000" dirty="0">
                <a:latin typeface="Times New Roman" charset="0"/>
              </a:rPr>
              <a:t> base.</a:t>
            </a:r>
          </a:p>
          <a:p>
            <a:pPr eaLnBrk="1" hangingPunct="1">
              <a:spcBef>
                <a:spcPct val="0"/>
              </a:spcBef>
              <a:buFontTx/>
              <a:buChar char="•"/>
            </a:pPr>
            <a:endParaRPr lang="en-US" sz="1000" dirty="0">
              <a:latin typeface="Times New Roman" charset="0"/>
            </a:endParaRPr>
          </a:p>
          <a:p>
            <a:pPr eaLnBrk="1" hangingPunct="1">
              <a:spcBef>
                <a:spcPct val="0"/>
              </a:spcBef>
              <a:buFontTx/>
              <a:buChar char="•"/>
            </a:pPr>
            <a:r>
              <a:rPr lang="en-US" sz="1000" dirty="0">
                <a:latin typeface="Times New Roman" charset="0"/>
              </a:rPr>
              <a:t>Be square to home plate.  </a:t>
            </a:r>
          </a:p>
          <a:p>
            <a:pPr eaLnBrk="1" hangingPunct="1">
              <a:spcBef>
                <a:spcPct val="0"/>
              </a:spcBef>
              <a:buFontTx/>
              <a:buChar char="•"/>
            </a:pPr>
            <a:endParaRPr lang="en-US" sz="1000" dirty="0">
              <a:latin typeface="Times New Roman" charset="0"/>
            </a:endParaRPr>
          </a:p>
          <a:p>
            <a:pPr eaLnBrk="1" hangingPunct="1">
              <a:spcBef>
                <a:spcPct val="0"/>
              </a:spcBef>
              <a:buFontTx/>
              <a:buChar char="•"/>
            </a:pPr>
            <a:r>
              <a:rPr lang="en-US" sz="1000" dirty="0">
                <a:latin typeface="Times New Roman" charset="0"/>
              </a:rPr>
              <a:t>You have sole responsibility for a pick-off attempt at 1</a:t>
            </a:r>
            <a:r>
              <a:rPr lang="en-US" sz="1000" baseline="30000" dirty="0">
                <a:latin typeface="Times New Roman" charset="0"/>
              </a:rPr>
              <a:t>st</a:t>
            </a:r>
            <a:r>
              <a:rPr lang="en-US" sz="1000" dirty="0">
                <a:latin typeface="Times New Roman" charset="0"/>
              </a:rPr>
              <a:t> base and share responsibility for balks.</a:t>
            </a:r>
          </a:p>
        </p:txBody>
      </p:sp>
    </p:spTree>
    <p:extLst>
      <p:ext uri="{BB962C8B-B14F-4D97-AF65-F5344CB8AC3E}">
        <p14:creationId xmlns:p14="http://schemas.microsoft.com/office/powerpoint/2010/main" val="1357715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53DA52E7-DFD9-4C41-BB0A-1087BB51EC72}" type="slidenum">
              <a:rPr lang="en-US">
                <a:ea typeface="ＭＳ Ｐゴシック" charset="-128"/>
                <a:cs typeface="ＭＳ Ｐゴシック" charset="-128"/>
              </a:rPr>
              <a:pPr/>
              <a:t>6</a:t>
            </a:fld>
            <a:endParaRPr lang="en-US">
              <a:ea typeface="ＭＳ Ｐゴシック" charset="-128"/>
              <a:cs typeface="ＭＳ Ｐゴシック" charset="-128"/>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spcBef>
                <a:spcPct val="0"/>
              </a:spcBef>
            </a:pPr>
            <a:r>
              <a:rPr lang="en-US" sz="1000" dirty="0">
                <a:latin typeface="Times New Roman" charset="0"/>
              </a:rPr>
              <a:t>Runner(s) on 2</a:t>
            </a:r>
            <a:r>
              <a:rPr lang="en-US" sz="1000" baseline="30000" dirty="0">
                <a:latin typeface="Times New Roman" charset="0"/>
              </a:rPr>
              <a:t>nd</a:t>
            </a:r>
            <a:r>
              <a:rPr lang="en-US" sz="1000" dirty="0">
                <a:latin typeface="Times New Roman" charset="0"/>
              </a:rPr>
              <a:t> or 3</a:t>
            </a:r>
            <a:r>
              <a:rPr lang="en-US" sz="1000" baseline="30000" dirty="0">
                <a:latin typeface="Times New Roman" charset="0"/>
              </a:rPr>
              <a:t>rd</a:t>
            </a:r>
            <a:r>
              <a:rPr lang="en-US" sz="1000" dirty="0">
                <a:latin typeface="Times New Roman" charset="0"/>
              </a:rPr>
              <a:t>, 1</a:t>
            </a:r>
            <a:r>
              <a:rPr lang="en-US" sz="1000" baseline="30000" dirty="0">
                <a:latin typeface="Times New Roman" charset="0"/>
              </a:rPr>
              <a:t>st</a:t>
            </a:r>
            <a:r>
              <a:rPr lang="en-US" sz="1000" dirty="0">
                <a:latin typeface="Times New Roman" charset="0"/>
              </a:rPr>
              <a:t> &amp; 2</a:t>
            </a:r>
            <a:r>
              <a:rPr lang="en-US" sz="1000" baseline="30000" dirty="0">
                <a:latin typeface="Times New Roman" charset="0"/>
              </a:rPr>
              <a:t>nd</a:t>
            </a:r>
            <a:r>
              <a:rPr lang="en-US" sz="1000" dirty="0">
                <a:latin typeface="Times New Roman" charset="0"/>
              </a:rPr>
              <a:t>, </a:t>
            </a:r>
            <a:r>
              <a:rPr lang="en-US" sz="1000" dirty="0" smtClean="0">
                <a:latin typeface="Times New Roman" charset="0"/>
              </a:rPr>
              <a:t>2</a:t>
            </a:r>
            <a:r>
              <a:rPr lang="en-US" sz="1000" baseline="30000" dirty="0" smtClean="0">
                <a:latin typeface="Times New Roman" charset="0"/>
              </a:rPr>
              <a:t>nd</a:t>
            </a:r>
            <a:r>
              <a:rPr lang="en-US" sz="1000" dirty="0" smtClean="0">
                <a:latin typeface="Times New Roman" charset="0"/>
              </a:rPr>
              <a:t> </a:t>
            </a:r>
            <a:r>
              <a:rPr lang="en-US" sz="1000" dirty="0">
                <a:latin typeface="Times New Roman" charset="0"/>
              </a:rPr>
              <a:t>&amp; 3</a:t>
            </a:r>
            <a:r>
              <a:rPr lang="en-US" sz="1000" baseline="30000" dirty="0">
                <a:latin typeface="Times New Roman" charset="0"/>
              </a:rPr>
              <a:t>rd</a:t>
            </a:r>
            <a:r>
              <a:rPr lang="en-US" sz="1000" dirty="0">
                <a:latin typeface="Times New Roman" charset="0"/>
              </a:rPr>
              <a:t>,  and bases Loaded:</a:t>
            </a:r>
          </a:p>
          <a:p>
            <a:pPr eaLnBrk="1" hangingPunct="1">
              <a:spcBef>
                <a:spcPct val="0"/>
              </a:spcBef>
            </a:pPr>
            <a:r>
              <a:rPr lang="en-US" sz="1000" dirty="0">
                <a:latin typeface="Times New Roman" charset="0"/>
              </a:rPr>
              <a:t> </a:t>
            </a:r>
          </a:p>
          <a:p>
            <a:pPr eaLnBrk="1" hangingPunct="1">
              <a:spcBef>
                <a:spcPct val="0"/>
              </a:spcBef>
              <a:buFontTx/>
              <a:buChar char="•"/>
            </a:pPr>
            <a:r>
              <a:rPr lang="en-US" sz="1000" dirty="0">
                <a:latin typeface="Times New Roman" charset="0"/>
              </a:rPr>
              <a:t> Move to the 3</a:t>
            </a:r>
            <a:r>
              <a:rPr lang="en-US" sz="1000" baseline="30000" dirty="0">
                <a:latin typeface="Times New Roman" charset="0"/>
              </a:rPr>
              <a:t>rd</a:t>
            </a:r>
            <a:r>
              <a:rPr lang="en-US" sz="1000" dirty="0">
                <a:latin typeface="Times New Roman" charset="0"/>
              </a:rPr>
              <a:t> base side of the mound, (C-position), tangent to the dirt circle but just in front of the edge of the grass in front of the baseline.</a:t>
            </a:r>
          </a:p>
          <a:p>
            <a:pPr eaLnBrk="1" hangingPunct="1">
              <a:spcBef>
                <a:spcPct val="0"/>
              </a:spcBef>
              <a:buFontTx/>
              <a:buChar char="•"/>
            </a:pPr>
            <a:endParaRPr lang="en-US" sz="1000" dirty="0">
              <a:latin typeface="Times New Roman" charset="0"/>
            </a:endParaRPr>
          </a:p>
          <a:p>
            <a:pPr eaLnBrk="1" hangingPunct="1">
              <a:spcBef>
                <a:spcPct val="0"/>
              </a:spcBef>
              <a:buFontTx/>
              <a:buChar char="•"/>
            </a:pPr>
            <a:r>
              <a:rPr lang="en-US" sz="1000" dirty="0">
                <a:latin typeface="Times New Roman" charset="0"/>
              </a:rPr>
              <a:t> You have the same responsibilities as with one man on 1</a:t>
            </a:r>
            <a:r>
              <a:rPr lang="en-US" sz="1000" baseline="30000" dirty="0">
                <a:latin typeface="Times New Roman" charset="0"/>
              </a:rPr>
              <a:t>st</a:t>
            </a:r>
            <a:r>
              <a:rPr lang="en-US" sz="1000" dirty="0">
                <a:latin typeface="Times New Roman" charset="0"/>
              </a:rPr>
              <a:t> plus pick off plays at all occupied bases</a:t>
            </a:r>
            <a:r>
              <a:rPr lang="en-US" sz="1000" dirty="0" smtClean="0">
                <a:latin typeface="Times New Roman" charset="0"/>
              </a:rPr>
              <a:t>.</a:t>
            </a:r>
          </a:p>
          <a:p>
            <a:pPr eaLnBrk="1" hangingPunct="1">
              <a:spcBef>
                <a:spcPct val="0"/>
              </a:spcBef>
              <a:buFontTx/>
              <a:buChar char="•"/>
            </a:pPr>
            <a:endParaRPr lang="en-US" sz="1000" dirty="0" smtClean="0">
              <a:latin typeface="Times New Roman" charset="0"/>
            </a:endParaRPr>
          </a:p>
          <a:p>
            <a:pPr eaLnBrk="1" hangingPunct="1">
              <a:spcBef>
                <a:spcPct val="0"/>
              </a:spcBef>
              <a:buFontTx/>
              <a:buChar char="•"/>
            </a:pPr>
            <a:endParaRPr lang="en-US" sz="1000" dirty="0" smtClean="0">
              <a:latin typeface="Times New Roman" charset="0"/>
            </a:endParaRPr>
          </a:p>
          <a:p>
            <a:pPr eaLnBrk="1" hangingPunct="1">
              <a:spcBef>
                <a:spcPct val="0"/>
              </a:spcBef>
              <a:buFontTx/>
              <a:buNone/>
            </a:pPr>
            <a:r>
              <a:rPr lang="en-US" sz="1200" b="1" dirty="0" smtClean="0">
                <a:solidFill>
                  <a:srgbClr val="FF0000"/>
                </a:solidFill>
                <a:latin typeface="Times New Roman" charset="0"/>
              </a:rPr>
              <a:t>Note:</a:t>
            </a:r>
            <a:r>
              <a:rPr lang="en-US" sz="1200" b="1" baseline="0" dirty="0" smtClean="0">
                <a:solidFill>
                  <a:srgbClr val="FF0000"/>
                </a:solidFill>
                <a:latin typeface="Times New Roman" charset="0"/>
              </a:rPr>
              <a:t>  We always work in the “B” position when there are runners on 1</a:t>
            </a:r>
            <a:r>
              <a:rPr lang="en-US" sz="1200" b="1" baseline="30000" dirty="0" smtClean="0">
                <a:solidFill>
                  <a:srgbClr val="FF0000"/>
                </a:solidFill>
                <a:latin typeface="Times New Roman" charset="0"/>
              </a:rPr>
              <a:t>st</a:t>
            </a:r>
            <a:r>
              <a:rPr lang="en-US" sz="1200" b="1" baseline="0" dirty="0" smtClean="0">
                <a:solidFill>
                  <a:srgbClr val="FF0000"/>
                </a:solidFill>
                <a:latin typeface="Times New Roman" charset="0"/>
              </a:rPr>
              <a:t> and 3</a:t>
            </a:r>
            <a:r>
              <a:rPr lang="en-US" sz="1200" b="1" baseline="30000" dirty="0" smtClean="0">
                <a:solidFill>
                  <a:srgbClr val="FF0000"/>
                </a:solidFill>
                <a:latin typeface="Times New Roman" charset="0"/>
              </a:rPr>
              <a:t>rd</a:t>
            </a:r>
            <a:r>
              <a:rPr lang="en-US" sz="1200" b="1" baseline="0" dirty="0" smtClean="0">
                <a:solidFill>
                  <a:srgbClr val="FF0000"/>
                </a:solidFill>
                <a:latin typeface="Times New Roman" charset="0"/>
              </a:rPr>
              <a:t> only no matter how many outs there are.</a:t>
            </a:r>
            <a:endParaRPr lang="en-US" sz="1200" b="1" dirty="0">
              <a:solidFill>
                <a:srgbClr val="FF0000"/>
              </a:solidFill>
              <a:latin typeface="Times New Roman" charset="0"/>
            </a:endParaRPr>
          </a:p>
          <a:p>
            <a:pPr eaLnBrk="1" hangingPunct="1"/>
            <a:endParaRPr lang="en-US" sz="1000" dirty="0">
              <a:latin typeface="Times New Roman" charset="0"/>
            </a:endParaRPr>
          </a:p>
        </p:txBody>
      </p:sp>
    </p:spTree>
    <p:extLst>
      <p:ext uri="{BB962C8B-B14F-4D97-AF65-F5344CB8AC3E}">
        <p14:creationId xmlns:p14="http://schemas.microsoft.com/office/powerpoint/2010/main" val="2529690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6E86CBE-23F6-451E-950E-4C255BA18EFB}" type="slidenum">
              <a:rPr lang="en-US">
                <a:ea typeface="ＭＳ Ｐゴシック" charset="-128"/>
                <a:cs typeface="ＭＳ Ｐゴシック" charset="-128"/>
              </a:rPr>
              <a:pPr/>
              <a:t>7</a:t>
            </a:fld>
            <a:endParaRPr lang="en-US">
              <a:ea typeface="ＭＳ Ｐゴシック" charset="-128"/>
              <a:cs typeface="ＭＳ Ｐゴシック" charset="-128"/>
            </a:endParaRPr>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xfrm>
            <a:off x="533400" y="4343400"/>
            <a:ext cx="5791200" cy="4114800"/>
          </a:xfrm>
          <a:solidFill>
            <a:srgbClr val="FFFFFF"/>
          </a:solidFill>
          <a:ln/>
        </p:spPr>
        <p:txBody>
          <a:bodyPr/>
          <a:lstStyle/>
          <a:p>
            <a:pPr eaLnBrk="1" hangingPunct="1"/>
            <a:r>
              <a:rPr lang="en-US" sz="1000" dirty="0">
                <a:latin typeface="Times New Roman" charset="0"/>
              </a:rPr>
              <a:t>Ball to 3</a:t>
            </a:r>
            <a:r>
              <a:rPr lang="en-US" sz="1000" baseline="30000" dirty="0">
                <a:latin typeface="Times New Roman" charset="0"/>
              </a:rPr>
              <a:t>rd</a:t>
            </a:r>
            <a:r>
              <a:rPr lang="en-US" sz="1000" dirty="0">
                <a:latin typeface="Times New Roman" charset="0"/>
              </a:rPr>
              <a:t> baseman (routine play)</a:t>
            </a:r>
          </a:p>
          <a:p>
            <a:pPr eaLnBrk="1" hangingPunct="1"/>
            <a:endParaRPr lang="en-US" sz="1000" dirty="0">
              <a:latin typeface="Times New Roman" charset="0"/>
            </a:endParaRPr>
          </a:p>
          <a:p>
            <a:pPr eaLnBrk="1" hangingPunct="1"/>
            <a:r>
              <a:rPr lang="en-US" sz="1000" dirty="0">
                <a:latin typeface="Times New Roman" charset="0"/>
              </a:rPr>
              <a:t>Base Umpire:</a:t>
            </a:r>
          </a:p>
          <a:p>
            <a:pPr eaLnBrk="1" hangingPunct="1">
              <a:buFontTx/>
              <a:buChar char="•"/>
            </a:pPr>
            <a:r>
              <a:rPr lang="en-US" sz="1000" dirty="0">
                <a:latin typeface="Times New Roman" charset="0"/>
              </a:rPr>
              <a:t>Is responsible for the play at 1</a:t>
            </a:r>
            <a:r>
              <a:rPr lang="en-US" sz="1000" baseline="30000" dirty="0">
                <a:latin typeface="Times New Roman" charset="0"/>
              </a:rPr>
              <a:t>st</a:t>
            </a:r>
            <a:r>
              <a:rPr lang="en-US" sz="1000" dirty="0">
                <a:latin typeface="Times New Roman" charset="0"/>
              </a:rPr>
              <a:t>  </a:t>
            </a:r>
          </a:p>
          <a:p>
            <a:pPr eaLnBrk="1" hangingPunct="1">
              <a:buFontTx/>
              <a:buChar char="•"/>
            </a:pPr>
            <a:r>
              <a:rPr lang="en-US" sz="1000" dirty="0">
                <a:latin typeface="Times New Roman" charset="0"/>
              </a:rPr>
              <a:t>You try to maintain a 90 degree angle on all plays</a:t>
            </a:r>
          </a:p>
          <a:p>
            <a:pPr eaLnBrk="1" hangingPunct="1">
              <a:buFontTx/>
              <a:buChar char="•"/>
            </a:pPr>
            <a:r>
              <a:rPr lang="en-US" sz="1000" dirty="0">
                <a:latin typeface="Times New Roman" charset="0"/>
              </a:rPr>
              <a:t>Watch the ball halfway across the infield, then bring your eyes to the bag and get in a set position, square to the bag(15-20 feet is ideal)</a:t>
            </a:r>
          </a:p>
          <a:p>
            <a:pPr eaLnBrk="1" hangingPunct="1">
              <a:buFontTx/>
              <a:buChar char="•"/>
            </a:pPr>
            <a:r>
              <a:rPr lang="en-US" sz="1000" dirty="0">
                <a:latin typeface="Times New Roman" charset="0"/>
              </a:rPr>
              <a:t>Watch the 1</a:t>
            </a:r>
            <a:r>
              <a:rPr lang="en-US" sz="1000" baseline="30000" dirty="0">
                <a:latin typeface="Times New Roman" charset="0"/>
              </a:rPr>
              <a:t>st</a:t>
            </a:r>
            <a:r>
              <a:rPr lang="en-US" sz="1000" dirty="0">
                <a:latin typeface="Times New Roman" charset="0"/>
              </a:rPr>
              <a:t> baseman’s foot and the runner's foot, then listen for the ball to hit the glove</a:t>
            </a:r>
          </a:p>
          <a:p>
            <a:pPr eaLnBrk="1" hangingPunct="1">
              <a:buFontTx/>
              <a:buChar char="•"/>
            </a:pPr>
            <a:endParaRPr lang="en-US" sz="1000" dirty="0">
              <a:latin typeface="Times New Roman" charset="0"/>
            </a:endParaRPr>
          </a:p>
          <a:p>
            <a:pPr eaLnBrk="1" hangingPunct="1"/>
            <a:r>
              <a:rPr lang="en-US" sz="1000" dirty="0">
                <a:latin typeface="Times New Roman" charset="0"/>
              </a:rPr>
              <a:t>Plate Umpire:</a:t>
            </a:r>
          </a:p>
          <a:p>
            <a:pPr eaLnBrk="1" hangingPunct="1">
              <a:buFontTx/>
              <a:buChar char="•"/>
            </a:pPr>
            <a:r>
              <a:rPr lang="en-US" sz="1000" dirty="0">
                <a:latin typeface="Times New Roman" charset="0"/>
              </a:rPr>
              <a:t>Is responsible for the ground rules on the overthrow at 1</a:t>
            </a:r>
            <a:r>
              <a:rPr lang="en-US" sz="1000" baseline="30000" dirty="0">
                <a:latin typeface="Times New Roman" charset="0"/>
              </a:rPr>
              <a:t>st</a:t>
            </a:r>
            <a:r>
              <a:rPr lang="en-US" sz="1000" dirty="0">
                <a:latin typeface="Times New Roman" charset="0"/>
              </a:rPr>
              <a:t> </a:t>
            </a:r>
          </a:p>
          <a:p>
            <a:pPr eaLnBrk="1" hangingPunct="1">
              <a:buFontTx/>
              <a:buChar char="•"/>
            </a:pPr>
            <a:r>
              <a:rPr lang="en-US" sz="1000" dirty="0">
                <a:latin typeface="Times New Roman" charset="0"/>
              </a:rPr>
              <a:t>He comes out from behind the plate, watching the ball, and moves up the 1</a:t>
            </a:r>
            <a:r>
              <a:rPr lang="en-US" sz="1000" baseline="30000" dirty="0">
                <a:latin typeface="Times New Roman" charset="0"/>
              </a:rPr>
              <a:t>st</a:t>
            </a:r>
            <a:r>
              <a:rPr lang="en-US" sz="1000" dirty="0">
                <a:latin typeface="Times New Roman" charset="0"/>
              </a:rPr>
              <a:t> base line inside the foul line</a:t>
            </a:r>
          </a:p>
          <a:p>
            <a:pPr eaLnBrk="1" hangingPunct="1">
              <a:buFontTx/>
              <a:buChar char="•"/>
            </a:pPr>
            <a:r>
              <a:rPr lang="en-US" sz="1000" dirty="0">
                <a:latin typeface="Times New Roman" charset="0"/>
              </a:rPr>
              <a:t>Watch the throw across the field and stop in a standing set position for the play at 1</a:t>
            </a:r>
            <a:r>
              <a:rPr lang="en-US" sz="1000" baseline="30000" dirty="0">
                <a:latin typeface="Times New Roman" charset="0"/>
              </a:rPr>
              <a:t>st</a:t>
            </a:r>
            <a:r>
              <a:rPr lang="en-US" sz="1000" dirty="0">
                <a:latin typeface="Times New Roman" charset="0"/>
              </a:rPr>
              <a:t> </a:t>
            </a:r>
          </a:p>
          <a:p>
            <a:pPr eaLnBrk="1" hangingPunct="1">
              <a:buFontTx/>
              <a:buChar char="•"/>
            </a:pPr>
            <a:r>
              <a:rPr lang="en-US" sz="1000" dirty="0">
                <a:latin typeface="Times New Roman" charset="0"/>
              </a:rPr>
              <a:t>In case of an overthrow, the plate umpire should react toward foul territory with the path of the overthrown ball and rule on whether the ball goes out of play or not.</a:t>
            </a:r>
            <a:endParaRPr lang="en-US" sz="1000" dirty="0"/>
          </a:p>
          <a:p>
            <a:pPr eaLnBrk="1" hangingPunct="1">
              <a:buFontTx/>
              <a:buChar char="•"/>
            </a:pPr>
            <a:r>
              <a:rPr lang="en-US" sz="1000" dirty="0"/>
              <a:t>Watch the runner to be sure he does not interfere with the play at 1st base.  Also, be ready to assist your partner regarding whether the first baseman had his foot on the bag or not if asked by your partner.</a:t>
            </a:r>
          </a:p>
        </p:txBody>
      </p:sp>
    </p:spTree>
    <p:extLst>
      <p:ext uri="{BB962C8B-B14F-4D97-AF65-F5344CB8AC3E}">
        <p14:creationId xmlns:p14="http://schemas.microsoft.com/office/powerpoint/2010/main" val="1362226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C5E77C69-DBB3-4A7B-82A1-D2C79EF5C955}" type="slidenum">
              <a:rPr lang="en-US">
                <a:ea typeface="ＭＳ Ｐゴシック" charset="-128"/>
                <a:cs typeface="ＭＳ Ｐゴシック" charset="-128"/>
              </a:rPr>
              <a:pPr/>
              <a:t>8</a:t>
            </a:fld>
            <a:endParaRPr lang="en-US">
              <a:ea typeface="ＭＳ Ｐゴシック" charset="-128"/>
              <a:cs typeface="ＭＳ Ｐゴシック" charset="-128"/>
            </a:endParaRPr>
          </a:p>
        </p:txBody>
      </p:sp>
      <p:sp>
        <p:nvSpPr>
          <p:cNvPr id="29698" name="Rectangle 2"/>
          <p:cNvSpPr>
            <a:spLocks noGrp="1" noRot="1" noChangeAspect="1" noChangeArrowheads="1" noTextEdit="1"/>
          </p:cNvSpPr>
          <p:nvPr>
            <p:ph type="sldImg"/>
          </p:nvPr>
        </p:nvSpPr>
        <p:spPr>
          <a:solidFill>
            <a:srgbClr val="FFFFFF"/>
          </a:solidFill>
          <a:ln/>
        </p:spPr>
      </p:sp>
      <p:sp>
        <p:nvSpPr>
          <p:cNvPr id="29699" name="Rectangle 4"/>
          <p:cNvSpPr>
            <a:spLocks noGrp="1" noChangeArrowheads="1"/>
          </p:cNvSpPr>
          <p:nvPr>
            <p:ph type="body" idx="1"/>
          </p:nvPr>
        </p:nvSpPr>
        <p:spPr>
          <a:noFill/>
          <a:ln/>
        </p:spPr>
        <p:txBody>
          <a:bodyPr/>
          <a:lstStyle/>
          <a:p>
            <a:pPr eaLnBrk="1" hangingPunct="1"/>
            <a:r>
              <a:rPr lang="en-US" sz="1000">
                <a:latin typeface="Times New Roman" charset="0"/>
              </a:rPr>
              <a:t>Ball to shortstop (routine play)</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Same as Ball to 3RD Base</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Same as ball to 3RD Base</a:t>
            </a:r>
            <a:endParaRPr lang="en-US" sz="1000"/>
          </a:p>
          <a:p>
            <a:pPr eaLnBrk="1" hangingPunct="1"/>
            <a:endParaRPr lang="en-US"/>
          </a:p>
        </p:txBody>
      </p:sp>
    </p:spTree>
    <p:extLst>
      <p:ext uri="{BB962C8B-B14F-4D97-AF65-F5344CB8AC3E}">
        <p14:creationId xmlns:p14="http://schemas.microsoft.com/office/powerpoint/2010/main" val="13085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233EE2A5-ED4C-43E2-BE3C-5863235979C1}" type="slidenum">
              <a:rPr lang="en-US">
                <a:ea typeface="ＭＳ Ｐゴシック" charset="-128"/>
                <a:cs typeface="ＭＳ Ｐゴシック" charset="-128"/>
              </a:rPr>
              <a:pPr/>
              <a:t>9</a:t>
            </a:fld>
            <a:endParaRPr lang="en-US">
              <a:ea typeface="ＭＳ Ｐゴシック" charset="-128"/>
              <a:cs typeface="ＭＳ Ｐゴシック" charset="-128"/>
            </a:endParaRPr>
          </a:p>
        </p:txBody>
      </p:sp>
      <p:sp>
        <p:nvSpPr>
          <p:cNvPr id="31746" name="Rectangle 2"/>
          <p:cNvSpPr>
            <a:spLocks noGrp="1" noRot="1" noChangeAspect="1" noChangeArrowheads="1" noTextEdit="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p:spPr>
        <p:txBody>
          <a:bodyPr/>
          <a:lstStyle/>
          <a:p>
            <a:pPr eaLnBrk="1" hangingPunct="1"/>
            <a:r>
              <a:rPr lang="en-US" sz="1000">
                <a:latin typeface="Times New Roman" charset="0"/>
              </a:rPr>
              <a:t>Ball to 2</a:t>
            </a:r>
            <a:r>
              <a:rPr lang="en-US" sz="1000" baseline="30000">
                <a:latin typeface="Times New Roman" charset="0"/>
              </a:rPr>
              <a:t>nd</a:t>
            </a:r>
            <a:r>
              <a:rPr lang="en-US" sz="1000">
                <a:latin typeface="Times New Roman" charset="0"/>
              </a:rPr>
              <a:t> baseman (routine play)</a:t>
            </a:r>
          </a:p>
          <a:p>
            <a:pPr eaLnBrk="1" hangingPunct="1"/>
            <a:endParaRPr lang="en-US" sz="1000">
              <a:latin typeface="Times New Roman" charset="0"/>
            </a:endParaRPr>
          </a:p>
          <a:p>
            <a:pPr eaLnBrk="1" hangingPunct="1"/>
            <a:r>
              <a:rPr lang="en-US" sz="1000">
                <a:latin typeface="Times New Roman" charset="0"/>
              </a:rPr>
              <a:t>Base Umpire:</a:t>
            </a:r>
          </a:p>
          <a:p>
            <a:pPr eaLnBrk="1" hangingPunct="1">
              <a:buFontTx/>
              <a:buChar char="•"/>
            </a:pPr>
            <a:r>
              <a:rPr lang="en-US" sz="1000">
                <a:latin typeface="Times New Roman" charset="0"/>
              </a:rPr>
              <a:t>Is responsible for the play at 1</a:t>
            </a:r>
            <a:r>
              <a:rPr lang="en-US" sz="1000" baseline="30000">
                <a:latin typeface="Times New Roman" charset="0"/>
              </a:rPr>
              <a:t>st</a:t>
            </a:r>
            <a:r>
              <a:rPr lang="en-US" sz="1000">
                <a:latin typeface="Times New Roman" charset="0"/>
              </a:rPr>
              <a:t>  </a:t>
            </a:r>
          </a:p>
          <a:p>
            <a:pPr eaLnBrk="1" hangingPunct="1">
              <a:buFontTx/>
              <a:buChar char="•"/>
            </a:pPr>
            <a:r>
              <a:rPr lang="en-US" sz="1000">
                <a:latin typeface="Times New Roman" charset="0"/>
              </a:rPr>
              <a:t>When ball is hit to the right side of the infield, move directly toward the fielder, come to a stop, watch him field the ball and throw it.  Let the throw turn you toward first base.  </a:t>
            </a:r>
          </a:p>
          <a:p>
            <a:pPr eaLnBrk="1" hangingPunct="1">
              <a:buFontTx/>
              <a:buChar char="•"/>
            </a:pPr>
            <a:r>
              <a:rPr lang="en-US" sz="1000">
                <a:latin typeface="Times New Roman" charset="0"/>
              </a:rPr>
              <a:t>Watch the 1</a:t>
            </a:r>
            <a:r>
              <a:rPr lang="en-US" sz="1000" baseline="30000">
                <a:latin typeface="Times New Roman" charset="0"/>
              </a:rPr>
              <a:t>st</a:t>
            </a:r>
            <a:r>
              <a:rPr lang="en-US" sz="1000">
                <a:latin typeface="Times New Roman" charset="0"/>
              </a:rPr>
              <a:t> baseman’s foot and the runner's foot, then listen for the ball to hit the glove.</a:t>
            </a:r>
          </a:p>
          <a:p>
            <a:pPr eaLnBrk="1" hangingPunct="1">
              <a:buFontTx/>
              <a:buChar char="•"/>
            </a:pPr>
            <a:endParaRPr lang="en-US" sz="1000">
              <a:latin typeface="Times New Roman" charset="0"/>
            </a:endParaRPr>
          </a:p>
          <a:p>
            <a:pPr eaLnBrk="1" hangingPunct="1"/>
            <a:r>
              <a:rPr lang="en-US" sz="1000">
                <a:latin typeface="Times New Roman" charset="0"/>
              </a:rPr>
              <a:t>Plate Umpire:</a:t>
            </a:r>
          </a:p>
          <a:p>
            <a:pPr eaLnBrk="1" hangingPunct="1">
              <a:buFontTx/>
              <a:buChar char="•"/>
            </a:pPr>
            <a:r>
              <a:rPr lang="en-US" sz="1000">
                <a:latin typeface="Times New Roman" charset="0"/>
              </a:rPr>
              <a:t>Same as for balls hit to the left side of the infield</a:t>
            </a:r>
            <a:endParaRPr lang="en-US" sz="1000"/>
          </a:p>
        </p:txBody>
      </p:sp>
    </p:spTree>
    <p:extLst>
      <p:ext uri="{BB962C8B-B14F-4D97-AF65-F5344CB8AC3E}">
        <p14:creationId xmlns:p14="http://schemas.microsoft.com/office/powerpoint/2010/main" val="1494289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C88ED420-0663-45D3-867F-4B67A60A53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56A19502-FF9A-4565-98F4-C760E1E129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2048F6BF-494D-4A6B-BD37-9D5E2743DE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EAD62626-D6F0-488E-B563-6C75773685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85A01286-7222-4168-B330-B9E444DAC9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dt" sz="half" idx="11"/>
          </p:nvPr>
        </p:nvSpPr>
        <p:spPr/>
        <p:txBody>
          <a:bodyPr/>
          <a:lstStyle>
            <a:lvl1pPr>
              <a:defRPr/>
            </a:lvl1pPr>
          </a:lstStyle>
          <a:p>
            <a:pPr>
              <a:defRPr/>
            </a:pPr>
            <a:endParaRPr lang="en-US"/>
          </a:p>
        </p:txBody>
      </p:sp>
      <p:sp>
        <p:nvSpPr>
          <p:cNvPr id="6" name="Rectangle 5"/>
          <p:cNvSpPr>
            <a:spLocks noGrp="1" noChangeArrowheads="1"/>
          </p:cNvSpPr>
          <p:nvPr>
            <p:ph type="ftr" sz="quarter" idx="12"/>
          </p:nvPr>
        </p:nvSpPr>
        <p:spPr/>
        <p:txBody>
          <a:bodyPr/>
          <a:lstStyle>
            <a:lvl1pPr>
              <a:defRPr/>
            </a:lvl1pPr>
          </a:lstStyle>
          <a:p>
            <a:pPr>
              <a:defRPr/>
            </a:pPr>
            <a:endParaRPr lang="en-US"/>
          </a:p>
        </p:txBody>
      </p:sp>
      <p:sp>
        <p:nvSpPr>
          <p:cNvPr id="7" name="Rectangle 6"/>
          <p:cNvSpPr>
            <a:spLocks noGrp="1" noChangeArrowheads="1"/>
          </p:cNvSpPr>
          <p:nvPr>
            <p:ph type="sldNum" sz="quarter" idx="13"/>
          </p:nvPr>
        </p:nvSpPr>
        <p:spPr/>
        <p:txBody>
          <a:bodyPr/>
          <a:lstStyle>
            <a:lvl1pPr>
              <a:defRPr/>
            </a:lvl1pPr>
          </a:lstStyle>
          <a:p>
            <a:pPr>
              <a:defRPr/>
            </a:pPr>
            <a:fld id="{03A13916-FE01-4F8E-AC63-2AC80CDA3D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12989E54-7B62-4993-8F09-F7671CEBF32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4"/>
          <p:cNvSpPr>
            <a:spLocks noGrp="1" noChangeArrowheads="1"/>
          </p:cNvSpPr>
          <p:nvPr>
            <p:ph type="dt" sz="half" idx="11"/>
          </p:nvPr>
        </p:nvSpPr>
        <p:spPr/>
        <p:txBody>
          <a:bodyPr/>
          <a:lstStyle>
            <a:lvl1pPr>
              <a:defRPr/>
            </a:lvl1pPr>
          </a:lstStyle>
          <a:p>
            <a:pPr>
              <a:defRPr/>
            </a:pPr>
            <a:endParaRPr lang="en-US"/>
          </a:p>
        </p:txBody>
      </p:sp>
      <p:sp>
        <p:nvSpPr>
          <p:cNvPr id="9" name="Rectangle 5"/>
          <p:cNvSpPr>
            <a:spLocks noGrp="1" noChangeArrowheads="1"/>
          </p:cNvSpPr>
          <p:nvPr>
            <p:ph type="ftr" sz="quarter" idx="12"/>
          </p:nvPr>
        </p:nvSpPr>
        <p:spPr/>
        <p:txBody>
          <a:bodyPr/>
          <a:lstStyle>
            <a:lvl1pPr>
              <a:defRPr/>
            </a:lvl1pPr>
          </a:lstStyle>
          <a:p>
            <a:pPr>
              <a:defRPr/>
            </a:pPr>
            <a:endParaRPr lang="en-US"/>
          </a:p>
        </p:txBody>
      </p:sp>
      <p:sp>
        <p:nvSpPr>
          <p:cNvPr id="10" name="Rectangle 6"/>
          <p:cNvSpPr>
            <a:spLocks noGrp="1" noChangeArrowheads="1"/>
          </p:cNvSpPr>
          <p:nvPr>
            <p:ph type="sldNum" sz="quarter" idx="13"/>
          </p:nvPr>
        </p:nvSpPr>
        <p:spPr/>
        <p:txBody>
          <a:bodyPr/>
          <a:lstStyle>
            <a:lvl1pPr>
              <a:defRPr/>
            </a:lvl1pPr>
          </a:lstStyle>
          <a:p>
            <a:pPr>
              <a:defRPr/>
            </a:pPr>
            <a:fld id="{6B7A615A-3F19-4377-82C9-ABEC0A5085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4"/>
          <p:cNvSpPr>
            <a:spLocks noGrp="1" noChangeArrowheads="1"/>
          </p:cNvSpPr>
          <p:nvPr>
            <p:ph type="dt" sz="half" idx="11"/>
          </p:nvPr>
        </p:nvSpPr>
        <p:spPr/>
        <p:txBody>
          <a:bodyPr/>
          <a:lstStyle>
            <a:lvl1pPr>
              <a:defRPr/>
            </a:lvl1pPr>
          </a:lstStyle>
          <a:p>
            <a:pPr>
              <a:defRPr/>
            </a:pPr>
            <a:endParaRPr lang="en-US"/>
          </a:p>
        </p:txBody>
      </p:sp>
      <p:sp>
        <p:nvSpPr>
          <p:cNvPr id="5" name="Rectangle 5"/>
          <p:cNvSpPr>
            <a:spLocks noGrp="1" noChangeArrowheads="1"/>
          </p:cNvSpPr>
          <p:nvPr>
            <p:ph type="ftr" sz="quarter" idx="12"/>
          </p:nvPr>
        </p:nvSpPr>
        <p:spPr/>
        <p:txBody>
          <a:bodyPr/>
          <a:lstStyle>
            <a:lvl1pPr>
              <a:defRPr/>
            </a:lvl1pPr>
          </a:lstStyle>
          <a:p>
            <a:pPr>
              <a:defRPr/>
            </a:pPr>
            <a:endParaRPr lang="en-US"/>
          </a:p>
        </p:txBody>
      </p:sp>
      <p:sp>
        <p:nvSpPr>
          <p:cNvPr id="6" name="Rectangle 6"/>
          <p:cNvSpPr>
            <a:spLocks noGrp="1" noChangeArrowheads="1"/>
          </p:cNvSpPr>
          <p:nvPr>
            <p:ph type="sldNum" sz="quarter" idx="13"/>
          </p:nvPr>
        </p:nvSpPr>
        <p:spPr/>
        <p:txBody>
          <a:bodyPr/>
          <a:lstStyle>
            <a:lvl1pPr>
              <a:defRPr/>
            </a:lvl1pPr>
          </a:lstStyle>
          <a:p>
            <a:pPr>
              <a:defRPr/>
            </a:pPr>
            <a:fld id="{82BB6C06-F651-4252-A312-B120162582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4"/>
          <p:cNvSpPr>
            <a:spLocks noGrp="1" noChangeArrowheads="1"/>
          </p:cNvSpPr>
          <p:nvPr>
            <p:ph type="dt" sz="half" idx="11"/>
          </p:nvPr>
        </p:nvSpPr>
        <p:spPr/>
        <p:txBody>
          <a:bodyPr/>
          <a:lstStyle>
            <a:lvl1pPr>
              <a:defRPr/>
            </a:lvl1pPr>
          </a:lstStyle>
          <a:p>
            <a:pPr>
              <a:defRPr/>
            </a:pPr>
            <a:endParaRPr lang="en-US"/>
          </a:p>
        </p:txBody>
      </p:sp>
      <p:sp>
        <p:nvSpPr>
          <p:cNvPr id="4" name="Rectangle 5"/>
          <p:cNvSpPr>
            <a:spLocks noGrp="1" noChangeArrowheads="1"/>
          </p:cNvSpPr>
          <p:nvPr>
            <p:ph type="ftr" sz="quarter" idx="12"/>
          </p:nvPr>
        </p:nvSpPr>
        <p:spPr/>
        <p:txBody>
          <a:bodyPr/>
          <a:lstStyle>
            <a:lvl1pPr>
              <a:defRPr/>
            </a:lvl1pPr>
          </a:lstStyle>
          <a:p>
            <a:pPr>
              <a:defRPr/>
            </a:pPr>
            <a:endParaRPr lang="en-US"/>
          </a:p>
        </p:txBody>
      </p:sp>
      <p:sp>
        <p:nvSpPr>
          <p:cNvPr id="5" name="Rectangle 6"/>
          <p:cNvSpPr>
            <a:spLocks noGrp="1" noChangeArrowheads="1"/>
          </p:cNvSpPr>
          <p:nvPr>
            <p:ph type="sldNum" sz="quarter" idx="13"/>
          </p:nvPr>
        </p:nvSpPr>
        <p:spPr/>
        <p:txBody>
          <a:bodyPr/>
          <a:lstStyle>
            <a:lvl1pPr>
              <a:defRPr/>
            </a:lvl1pPr>
          </a:lstStyle>
          <a:p>
            <a:pPr>
              <a:defRPr/>
            </a:pPr>
            <a:fld id="{CD064CA1-D0A3-4912-AA4F-A1A4A0D440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6B29CBDD-6C1D-42EB-81BD-15052B71DA4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dt" sz="half" idx="11"/>
          </p:nvPr>
        </p:nvSpPr>
        <p:spPr/>
        <p:txBody>
          <a:bodyPr/>
          <a:lstStyle>
            <a:lvl1pPr>
              <a:defRPr/>
            </a:lvl1pPr>
          </a:lstStyle>
          <a:p>
            <a:pPr>
              <a:defRPr/>
            </a:pPr>
            <a:endParaRPr lang="en-US"/>
          </a:p>
        </p:txBody>
      </p:sp>
      <p:sp>
        <p:nvSpPr>
          <p:cNvPr id="7" name="Rectangle 5"/>
          <p:cNvSpPr>
            <a:spLocks noGrp="1" noChangeArrowheads="1"/>
          </p:cNvSpPr>
          <p:nvPr>
            <p:ph type="ftr" sz="quarter" idx="12"/>
          </p:nvPr>
        </p:nvSpPr>
        <p:spPr/>
        <p:txBody>
          <a:bodyPr/>
          <a:lstStyle>
            <a:lvl1pPr>
              <a:defRPr/>
            </a:lvl1pPr>
          </a:lstStyle>
          <a:p>
            <a:pPr>
              <a:defRPr/>
            </a:pPr>
            <a:endParaRPr lang="en-US"/>
          </a:p>
        </p:txBody>
      </p:sp>
      <p:sp>
        <p:nvSpPr>
          <p:cNvPr id="8" name="Rectangle 6"/>
          <p:cNvSpPr>
            <a:spLocks noGrp="1" noChangeArrowheads="1"/>
          </p:cNvSpPr>
          <p:nvPr>
            <p:ph type="sldNum" sz="quarter" idx="13"/>
          </p:nvPr>
        </p:nvSpPr>
        <p:spPr/>
        <p:txBody>
          <a:bodyPr/>
          <a:lstStyle>
            <a:lvl1pPr>
              <a:defRPr/>
            </a:lvl1pPr>
          </a:lstStyle>
          <a:p>
            <a:pPr>
              <a:defRPr/>
            </a:pPr>
            <a:fld id="{DB222F17-2D1C-4953-9447-EB81ED9ABF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4000" cy="6858000"/>
          </a:xfrm>
          <a:prstGeom prst="rect">
            <a:avLst/>
          </a:prstGeom>
          <a:solidFill>
            <a:srgbClr val="008000"/>
          </a:solidFill>
          <a:ln w="9525">
            <a:solidFill>
              <a:schemeClr val="tx1"/>
            </a:solidFill>
            <a:miter lim="800000"/>
            <a:headEnd/>
            <a:tailEnd/>
          </a:ln>
          <a:effectLst/>
        </p:spPr>
        <p:txBody>
          <a:bodyPr wrap="none" anchor="ctr"/>
          <a:lstStyle/>
          <a:p>
            <a:pPr>
              <a:defRPr/>
            </a:pPr>
            <a:endParaRPr lang="en-US" sz="1800">
              <a:ea typeface="+mn-ea"/>
              <a:cs typeface="+mn-cs"/>
            </a:endParaRPr>
          </a:p>
        </p:txBody>
      </p:sp>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3"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pPr>
              <a:defRPr/>
            </a:pPr>
            <a:fld id="{7F6E0C4F-DD42-4A41-ABC4-3C304CF5BAB3}" type="slidenum">
              <a:rPr lang="en-US"/>
              <a:pPr>
                <a:defRPr/>
              </a:pPr>
              <a:t>‹#›</a:t>
            </a:fld>
            <a:endParaRPr lang="en-US"/>
          </a:p>
        </p:txBody>
      </p:sp>
      <p:pic>
        <p:nvPicPr>
          <p:cNvPr id="1033" name="Picture 10" descr="C:\Documents and Settings\TEMP\My Documents\Umpire Stuff\VHSL-Official-Logo-2.jpg"/>
          <p:cNvPicPr preferRelativeResize="0">
            <a:picLocks noChangeArrowheads="1"/>
          </p:cNvPicPr>
          <p:nvPr userDrawn="1"/>
        </p:nvPicPr>
        <p:blipFill>
          <a:blip r:embed="rId14">
            <a:clrChange>
              <a:clrFrom>
                <a:srgbClr val="929497"/>
              </a:clrFrom>
              <a:clrTo>
                <a:srgbClr val="929497">
                  <a:alpha val="0"/>
                </a:srgbClr>
              </a:clrTo>
            </a:clrChange>
          </a:blip>
          <a:srcRect/>
          <a:stretch>
            <a:fillRect/>
          </a:stretch>
        </p:blipFill>
        <p:spPr bwMode="auto">
          <a:xfrm>
            <a:off x="0" y="0"/>
            <a:ext cx="914400" cy="909638"/>
          </a:xfrm>
          <a:prstGeom prst="rect">
            <a:avLst/>
          </a:prstGeom>
          <a:noFill/>
          <a:ln w="9525">
            <a:noFill/>
            <a:miter lim="800000"/>
            <a:headEnd/>
            <a:tailEnd/>
          </a:ln>
        </p:spPr>
      </p:pic>
      <p:pic>
        <p:nvPicPr>
          <p:cNvPr id="1034" name="Picture 14" descr="C:\Documents and Settings\Ray\Desktop\PBUA-Logo-2.jpg"/>
          <p:cNvPicPr preferRelativeResize="0">
            <a:picLocks noChangeArrowheads="1"/>
          </p:cNvPicPr>
          <p:nvPr userDrawn="1"/>
        </p:nvPicPr>
        <p:blipFill>
          <a:blip r:embed="rId15">
            <a:clrChange>
              <a:clrFrom>
                <a:srgbClr val="E50E0F"/>
              </a:clrFrom>
              <a:clrTo>
                <a:srgbClr val="E50E0F">
                  <a:alpha val="0"/>
                </a:srgbClr>
              </a:clrTo>
            </a:clrChange>
          </a:blip>
          <a:srcRect/>
          <a:stretch>
            <a:fillRect/>
          </a:stretch>
        </p:blipFill>
        <p:spPr bwMode="auto">
          <a:xfrm>
            <a:off x="8139113" y="0"/>
            <a:ext cx="1004887"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bg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bg1"/>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bg1"/>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bg1"/>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bg1"/>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38.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oleObject1.bin"/><Relationship Id="rId4" Type="http://schemas.openxmlformats.org/officeDocument/2006/relationships/image" Target="../media/image9.jpeg"/></Relationships>
</file>

<file path=ppt/slides/_rels/slide3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39.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oleObject3.bin"/><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685800" y="212725"/>
            <a:ext cx="7772400" cy="654050"/>
          </a:xfrm>
        </p:spPr>
        <p:txBody>
          <a:bodyPr/>
          <a:lstStyle/>
          <a:p>
            <a:pPr eaLnBrk="1" hangingPunct="1"/>
            <a:r>
              <a:rPr lang="en-US" sz="2800">
                <a:solidFill>
                  <a:schemeClr val="tx1"/>
                </a:solidFill>
                <a:latin typeface="Times New Roman" charset="0"/>
              </a:rPr>
              <a:t>Always Remember…</a:t>
            </a:r>
            <a:r>
              <a:rPr lang="en-US" sz="2800">
                <a:latin typeface="Times New Roman" charset="0"/>
              </a:rPr>
              <a:t> </a:t>
            </a:r>
          </a:p>
        </p:txBody>
      </p:sp>
      <p:sp>
        <p:nvSpPr>
          <p:cNvPr id="2051" name="Rectangle 3"/>
          <p:cNvSpPr>
            <a:spLocks noGrp="1" noChangeArrowheads="1"/>
          </p:cNvSpPr>
          <p:nvPr>
            <p:ph type="subTitle" idx="1"/>
          </p:nvPr>
        </p:nvSpPr>
        <p:spPr>
          <a:xfrm>
            <a:off x="360363" y="1428750"/>
            <a:ext cx="8350250" cy="3286125"/>
          </a:xfrm>
        </p:spPr>
        <p:txBody>
          <a:bodyPr/>
          <a:lstStyle/>
          <a:p>
            <a:pPr algn="l" eaLnBrk="1" hangingPunct="1">
              <a:lnSpc>
                <a:spcPct val="90000"/>
              </a:lnSpc>
              <a:buFontTx/>
              <a:buChar char="•"/>
            </a:pPr>
            <a:r>
              <a:rPr lang="en-US">
                <a:latin typeface="Times New Roman" charset="0"/>
              </a:rPr>
              <a:t>  </a:t>
            </a:r>
            <a:r>
              <a:rPr lang="en-US" sz="2800">
                <a:latin typeface="Times New Roman" charset="0"/>
              </a:rPr>
              <a:t>Timing</a:t>
            </a:r>
          </a:p>
          <a:p>
            <a:pPr lvl="1" algn="l" eaLnBrk="1" hangingPunct="1">
              <a:lnSpc>
                <a:spcPct val="90000"/>
              </a:lnSpc>
              <a:buFontTx/>
              <a:buChar char="–"/>
            </a:pPr>
            <a:r>
              <a:rPr lang="en-US" sz="2400">
                <a:latin typeface="Times New Roman" charset="0"/>
              </a:rPr>
              <a:t>  Let the play happen</a:t>
            </a:r>
          </a:p>
          <a:p>
            <a:pPr algn="l" eaLnBrk="1" hangingPunct="1">
              <a:lnSpc>
                <a:spcPct val="90000"/>
              </a:lnSpc>
              <a:buFontTx/>
              <a:buChar char="•"/>
            </a:pPr>
            <a:r>
              <a:rPr lang="en-US" sz="2800">
                <a:latin typeface="Times New Roman" charset="0"/>
              </a:rPr>
              <a:t>  Communicate</a:t>
            </a:r>
          </a:p>
          <a:p>
            <a:pPr algn="l" eaLnBrk="1" hangingPunct="1">
              <a:lnSpc>
                <a:spcPct val="90000"/>
              </a:lnSpc>
              <a:buFontTx/>
              <a:buChar char="•"/>
            </a:pPr>
            <a:r>
              <a:rPr lang="en-US" sz="2800">
                <a:latin typeface="Times New Roman" charset="0"/>
              </a:rPr>
              <a:t>  Face the ball</a:t>
            </a:r>
          </a:p>
          <a:p>
            <a:pPr algn="l" eaLnBrk="1" hangingPunct="1">
              <a:lnSpc>
                <a:spcPct val="90000"/>
              </a:lnSpc>
              <a:buFontTx/>
              <a:buChar char="•"/>
            </a:pPr>
            <a:r>
              <a:rPr lang="en-US" sz="2800">
                <a:latin typeface="Times New Roman" charset="0"/>
              </a:rPr>
              <a:t>  Turn with the ball</a:t>
            </a:r>
          </a:p>
          <a:p>
            <a:pPr algn="l" eaLnBrk="1" hangingPunct="1">
              <a:lnSpc>
                <a:spcPct val="90000"/>
              </a:lnSpc>
              <a:buFontTx/>
              <a:buChar char="•"/>
            </a:pPr>
            <a:r>
              <a:rPr lang="en-US" sz="2800">
                <a:latin typeface="Times New Roman" charset="0"/>
              </a:rPr>
              <a:t>  Watch the ball</a:t>
            </a:r>
          </a:p>
          <a:p>
            <a:pPr lvl="1" algn="l" eaLnBrk="1" hangingPunct="1">
              <a:lnSpc>
                <a:spcPct val="90000"/>
              </a:lnSpc>
              <a:buFontTx/>
              <a:buChar char="–"/>
            </a:pPr>
            <a:r>
              <a:rPr lang="en-US" sz="2400">
                <a:latin typeface="Times New Roman" charset="0"/>
              </a:rPr>
              <a:t>  Glance at the runners</a:t>
            </a:r>
          </a:p>
        </p:txBody>
      </p:sp>
      <p:sp>
        <p:nvSpPr>
          <p:cNvPr id="2054" name="Rectangle 6"/>
          <p:cNvSpPr>
            <a:spLocks noChangeArrowheads="1"/>
          </p:cNvSpPr>
          <p:nvPr/>
        </p:nvSpPr>
        <p:spPr bwMode="auto">
          <a:xfrm>
            <a:off x="914400" y="5576888"/>
            <a:ext cx="7324725" cy="488950"/>
          </a:xfrm>
          <a:prstGeom prst="rect">
            <a:avLst/>
          </a:prstGeom>
          <a:noFill/>
          <a:ln w="9525">
            <a:noFill/>
            <a:miter lim="800000"/>
            <a:headEnd/>
            <a:tailEnd/>
          </a:ln>
        </p:spPr>
        <p:txBody>
          <a:bodyPr>
            <a:prstTxWarp prst="textNoShape">
              <a:avLst/>
            </a:prstTxWarp>
          </a:bodyPr>
          <a:lstStyle/>
          <a:p>
            <a:pPr algn="ctr">
              <a:spcBef>
                <a:spcPct val="20000"/>
              </a:spcBef>
            </a:pPr>
            <a:r>
              <a:rPr lang="en-US">
                <a:latin typeface="Times New Roman" charset="0"/>
              </a:rPr>
              <a:t>Five things that will help now, and as long as you umpire</a:t>
            </a:r>
          </a:p>
        </p:txBody>
      </p:sp>
      <p:pic>
        <p:nvPicPr>
          <p:cNvPr id="2061" name="Picture 13" descr="C:\Documents and Settings\TEMP\My Documents\Umpire Stuff\image002.jpg"/>
          <p:cNvPicPr>
            <a:picLocks noChangeAspect="1" noChangeArrowheads="1"/>
          </p:cNvPicPr>
          <p:nvPr/>
        </p:nvPicPr>
        <p:blipFill>
          <a:blip r:embed="rId3"/>
          <a:srcRect/>
          <a:stretch>
            <a:fillRect/>
          </a:stretch>
        </p:blipFill>
        <p:spPr bwMode="auto">
          <a:xfrm>
            <a:off x="5375275" y="1285875"/>
            <a:ext cx="3535363" cy="33734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box(out)">
                                      <p:cBhvr>
                                        <p:cTn id="7" dur="500"/>
                                        <p:tgtEl>
                                          <p:spTgt spid="206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dissolve">
                                      <p:cBhvr>
                                        <p:cTn id="15" dur="500"/>
                                        <p:tgtEl>
                                          <p:spTgt spid="20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51">
                                            <p:txEl>
                                              <p:pRg st="2" end="2"/>
                                            </p:txEl>
                                          </p:spTgt>
                                        </p:tgtEl>
                                        <p:attrNameLst>
                                          <p:attrName>style.visibility</p:attrName>
                                        </p:attrNameLst>
                                      </p:cBhvr>
                                      <p:to>
                                        <p:strVal val="visible"/>
                                      </p:to>
                                    </p:set>
                                    <p:animEffect transition="in" filter="dissolve">
                                      <p:cBhvr>
                                        <p:cTn id="20" dur="500"/>
                                        <p:tgtEl>
                                          <p:spTgt spid="20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Effect transition="in" filter="dissolve">
                                      <p:cBhvr>
                                        <p:cTn id="25" dur="500"/>
                                        <p:tgtEl>
                                          <p:spTgt spid="205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051">
                                            <p:txEl>
                                              <p:pRg st="4" end="4"/>
                                            </p:txEl>
                                          </p:spTgt>
                                        </p:tgtEl>
                                        <p:attrNameLst>
                                          <p:attrName>style.visibility</p:attrName>
                                        </p:attrNameLst>
                                      </p:cBhvr>
                                      <p:to>
                                        <p:strVal val="visible"/>
                                      </p:to>
                                    </p:set>
                                    <p:animEffect transition="in" filter="dissolve">
                                      <p:cBhvr>
                                        <p:cTn id="30" dur="500"/>
                                        <p:tgtEl>
                                          <p:spTgt spid="205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051">
                                            <p:txEl>
                                              <p:pRg st="5" end="5"/>
                                            </p:txEl>
                                          </p:spTgt>
                                        </p:tgtEl>
                                        <p:attrNameLst>
                                          <p:attrName>style.visibility</p:attrName>
                                        </p:attrNameLst>
                                      </p:cBhvr>
                                      <p:to>
                                        <p:strVal val="visible"/>
                                      </p:to>
                                    </p:set>
                                    <p:animEffect transition="in" filter="dissolve">
                                      <p:cBhvr>
                                        <p:cTn id="35" dur="500"/>
                                        <p:tgtEl>
                                          <p:spTgt spid="2051">
                                            <p:txEl>
                                              <p:pRg st="5" end="5"/>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051">
                                            <p:txEl>
                                              <p:pRg st="6" end="6"/>
                                            </p:txEl>
                                          </p:spTgt>
                                        </p:tgtEl>
                                        <p:attrNameLst>
                                          <p:attrName>style.visibility</p:attrName>
                                        </p:attrNameLst>
                                      </p:cBhvr>
                                      <p:to>
                                        <p:strVal val="visible"/>
                                      </p:to>
                                    </p:set>
                                    <p:animEffect transition="in" filter="dissolve">
                                      <p:cBhvr>
                                        <p:cTn id="38" dur="500"/>
                                        <p:tgtEl>
                                          <p:spTgt spid="2051">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054"/>
                                        </p:tgtEl>
                                        <p:attrNameLst>
                                          <p:attrName>style.visibility</p:attrName>
                                        </p:attrNameLst>
                                      </p:cBhvr>
                                      <p:to>
                                        <p:strVal val="visible"/>
                                      </p:to>
                                    </p:set>
                                    <p:animEffect transition="in" filter="dissolve">
                                      <p:cBhvr>
                                        <p:cTn id="43"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P spid="205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type="title"/>
          </p:nvPr>
        </p:nvSpPr>
        <p:spPr>
          <a:xfrm>
            <a:off x="1885950" y="82550"/>
            <a:ext cx="5370513" cy="690563"/>
          </a:xfrm>
        </p:spPr>
        <p:txBody>
          <a:bodyPr/>
          <a:lstStyle/>
          <a:p>
            <a:pPr eaLnBrk="1" hangingPunct="1"/>
            <a:r>
              <a:rPr lang="en-US" sz="2800">
                <a:solidFill>
                  <a:schemeClr val="tx1"/>
                </a:solidFill>
                <a:latin typeface="Times New Roman" charset="0"/>
              </a:rPr>
              <a:t>Imaginary Box</a:t>
            </a:r>
          </a:p>
        </p:txBody>
      </p:sp>
      <p:sp>
        <p:nvSpPr>
          <p:cNvPr id="26630"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2771"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72"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32773"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32774"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2775"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32776"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865188"/>
            <a:ext cx="6472238" cy="5992812"/>
          </a:xfrm>
          <a:prstGeom prst="rect">
            <a:avLst/>
          </a:prstGeom>
          <a:noFill/>
          <a:ln w="9525">
            <a:noFill/>
            <a:miter lim="800000"/>
            <a:headEnd/>
            <a:tailEnd/>
          </a:ln>
        </p:spPr>
      </p:pic>
      <p:sp>
        <p:nvSpPr>
          <p:cNvPr id="26637"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6638"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2779" name="AutoShape 15"/>
          <p:cNvSpPr>
            <a:spLocks noChangeArrowheads="1"/>
          </p:cNvSpPr>
          <p:nvPr/>
        </p:nvSpPr>
        <p:spPr bwMode="auto">
          <a:xfrm>
            <a:off x="6297613" y="364172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80"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81" name="AutoShape 17"/>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82"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83"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84"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50" name="Line 26"/>
          <p:cNvSpPr>
            <a:spLocks noChangeShapeType="1"/>
          </p:cNvSpPr>
          <p:nvPr/>
        </p:nvSpPr>
        <p:spPr bwMode="auto">
          <a:xfrm flipH="1" flipV="1">
            <a:off x="6962775" y="2857500"/>
            <a:ext cx="517525" cy="315913"/>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2786" name="Line 27"/>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32787" name="Line 28"/>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26654" name="AutoShape 30"/>
          <p:cNvSpPr>
            <a:spLocks noChangeArrowheads="1"/>
          </p:cNvSpPr>
          <p:nvPr/>
        </p:nvSpPr>
        <p:spPr bwMode="auto">
          <a:xfrm>
            <a:off x="3821113" y="4203700"/>
            <a:ext cx="1546225" cy="1463675"/>
          </a:xfrm>
          <a:prstGeom prst="diamond">
            <a:avLst/>
          </a:prstGeom>
          <a:solidFill>
            <a:schemeClr val="accent1">
              <a:alpha val="50195"/>
            </a:schemeClr>
          </a:solidFill>
          <a:ln w="9525">
            <a:noFill/>
            <a:miter lim="800000"/>
            <a:headEnd/>
            <a:tailEnd/>
          </a:ln>
        </p:spPr>
        <p:txBody>
          <a:bodyPr wrap="none" anchor="ctr">
            <a:prstTxWarp prst="textNoShape">
              <a:avLst/>
            </a:prstTxWarp>
          </a:bodyPr>
          <a:lstStyle/>
          <a:p>
            <a:endParaRPr lang="en-US" sz="1800"/>
          </a:p>
        </p:txBody>
      </p:sp>
      <p:sp>
        <p:nvSpPr>
          <p:cNvPr id="26645" name="Line 21"/>
          <p:cNvSpPr>
            <a:spLocks noChangeShapeType="1"/>
          </p:cNvSpPr>
          <p:nvPr/>
        </p:nvSpPr>
        <p:spPr bwMode="auto">
          <a:xfrm flipH="1" flipV="1">
            <a:off x="4357688" y="4987925"/>
            <a:ext cx="214312" cy="723900"/>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26646" name="Line 22"/>
          <p:cNvSpPr>
            <a:spLocks noChangeShapeType="1"/>
          </p:cNvSpPr>
          <p:nvPr/>
        </p:nvSpPr>
        <p:spPr bwMode="auto">
          <a:xfrm flipV="1">
            <a:off x="4405313" y="3740150"/>
            <a:ext cx="2078037" cy="1270000"/>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26649" name="Line 25"/>
          <p:cNvSpPr>
            <a:spLocks noChangeShapeType="1"/>
          </p:cNvSpPr>
          <p:nvPr/>
        </p:nvSpPr>
        <p:spPr bwMode="auto">
          <a:xfrm flipV="1">
            <a:off x="4572000" y="4926013"/>
            <a:ext cx="938213" cy="6318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2792" name="AutoShape 32"/>
          <p:cNvSpPr>
            <a:spLocks noChangeArrowheads="1"/>
          </p:cNvSpPr>
          <p:nvPr/>
        </p:nvSpPr>
        <p:spPr bwMode="auto">
          <a:xfrm>
            <a:off x="4260850" y="5724525"/>
            <a:ext cx="192088"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6657" name="Arc 33"/>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54"/>
                                        </p:tgtEl>
                                        <p:attrNameLst>
                                          <p:attrName>style.visibility</p:attrName>
                                        </p:attrNameLst>
                                      </p:cBhvr>
                                      <p:to>
                                        <p:strVal val="visible"/>
                                      </p:to>
                                    </p:set>
                                    <p:animEffect transition="in" filter="dissolve">
                                      <p:cBhvr>
                                        <p:cTn id="7" dur="500"/>
                                        <p:tgtEl>
                                          <p:spTgt spid="266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645"/>
                                        </p:tgtEl>
                                        <p:attrNameLst>
                                          <p:attrName>style.visibility</p:attrName>
                                        </p:attrNameLst>
                                      </p:cBhvr>
                                      <p:to>
                                        <p:strVal val="visible"/>
                                      </p:to>
                                    </p:set>
                                    <p:animEffect transition="in" filter="checkerboard(across)">
                                      <p:cBhvr>
                                        <p:cTn id="12" dur="500"/>
                                        <p:tgtEl>
                                          <p:spTgt spid="2664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50"/>
                                        </p:tgtEl>
                                        <p:attrNameLst>
                                          <p:attrName>style.visibility</p:attrName>
                                        </p:attrNameLst>
                                      </p:cBhvr>
                                      <p:to>
                                        <p:strVal val="visible"/>
                                      </p:to>
                                    </p:set>
                                    <p:animEffect transition="in" filter="dissolve">
                                      <p:cBhvr>
                                        <p:cTn id="17" dur="500"/>
                                        <p:tgtEl>
                                          <p:spTgt spid="2665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646"/>
                                        </p:tgtEl>
                                        <p:attrNameLst>
                                          <p:attrName>style.visibility</p:attrName>
                                        </p:attrNameLst>
                                      </p:cBhvr>
                                      <p:to>
                                        <p:strVal val="visible"/>
                                      </p:to>
                                    </p:set>
                                    <p:animEffect transition="in" filter="checkerboard(across)">
                                      <p:cBhvr>
                                        <p:cTn id="22" dur="500"/>
                                        <p:tgtEl>
                                          <p:spTgt spid="2664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57"/>
                                        </p:tgtEl>
                                        <p:attrNameLst>
                                          <p:attrName>style.visibility</p:attrName>
                                        </p:attrNameLst>
                                      </p:cBhvr>
                                      <p:to>
                                        <p:strVal val="visible"/>
                                      </p:to>
                                    </p:set>
                                    <p:animEffect transition="in" filter="dissolve">
                                      <p:cBhvr>
                                        <p:cTn id="27" dur="500"/>
                                        <p:tgtEl>
                                          <p:spTgt spid="2665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49"/>
                                        </p:tgtEl>
                                        <p:attrNameLst>
                                          <p:attrName>style.visibility</p:attrName>
                                        </p:attrNameLst>
                                      </p:cBhvr>
                                      <p:to>
                                        <p:strVal val="visible"/>
                                      </p:to>
                                    </p:set>
                                    <p:animEffect transition="in" filter="dissolve">
                                      <p:cBhvr>
                                        <p:cTn id="32" dur="500"/>
                                        <p:tgtEl>
                                          <p:spTgt spid="26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0" grpId="0" animBg="1"/>
      <p:bldP spid="26654" grpId="0" animBg="1"/>
      <p:bldP spid="26645" grpId="0" animBg="1"/>
      <p:bldP spid="26646" grpId="0" animBg="1"/>
      <p:bldP spid="26649" grpId="0" animBg="1"/>
      <p:bldP spid="2665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type="title"/>
          </p:nvPr>
        </p:nvSpPr>
        <p:spPr>
          <a:xfrm>
            <a:off x="1885950" y="82550"/>
            <a:ext cx="5370513" cy="690563"/>
          </a:xfrm>
        </p:spPr>
        <p:txBody>
          <a:bodyPr/>
          <a:lstStyle/>
          <a:p>
            <a:pPr eaLnBrk="1" hangingPunct="1"/>
            <a:r>
              <a:rPr lang="en-US" sz="2800">
                <a:solidFill>
                  <a:schemeClr val="tx1"/>
                </a:solidFill>
                <a:latin typeface="Times New Roman" charset="0"/>
              </a:rPr>
              <a:t>2</a:t>
            </a:r>
            <a:r>
              <a:rPr lang="en-US" sz="2800" baseline="30000">
                <a:solidFill>
                  <a:schemeClr val="tx1"/>
                </a:solidFill>
                <a:latin typeface="Times New Roman" charset="0"/>
              </a:rPr>
              <a:t>nd</a:t>
            </a:r>
            <a:r>
              <a:rPr lang="en-US" sz="2800">
                <a:solidFill>
                  <a:schemeClr val="tx1"/>
                </a:solidFill>
                <a:latin typeface="Times New Roman" charset="0"/>
              </a:rPr>
              <a:t> Base—1</a:t>
            </a:r>
            <a:r>
              <a:rPr lang="en-US" sz="2800" baseline="30000">
                <a:solidFill>
                  <a:schemeClr val="tx1"/>
                </a:solidFill>
                <a:latin typeface="Times New Roman" charset="0"/>
              </a:rPr>
              <a:t>st</a:t>
            </a:r>
            <a:r>
              <a:rPr lang="en-US" sz="2800">
                <a:solidFill>
                  <a:schemeClr val="tx1"/>
                </a:solidFill>
                <a:latin typeface="Times New Roman" charset="0"/>
              </a:rPr>
              <a:t> Base</a:t>
            </a:r>
          </a:p>
        </p:txBody>
      </p:sp>
      <p:sp>
        <p:nvSpPr>
          <p:cNvPr id="28678"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4819"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20"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34821"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34822"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4823"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34824"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865188"/>
            <a:ext cx="6472238" cy="5992812"/>
          </a:xfrm>
          <a:prstGeom prst="rect">
            <a:avLst/>
          </a:prstGeom>
          <a:noFill/>
          <a:ln w="9525">
            <a:noFill/>
            <a:miter lim="800000"/>
            <a:headEnd/>
            <a:tailEnd/>
          </a:ln>
        </p:spPr>
      </p:pic>
      <p:sp>
        <p:nvSpPr>
          <p:cNvPr id="28685" name="AutoShape 13"/>
          <p:cNvSpPr>
            <a:spLocks noChangeArrowheads="1"/>
          </p:cNvSpPr>
          <p:nvPr/>
        </p:nvSpPr>
        <p:spPr bwMode="auto">
          <a:xfrm>
            <a:off x="7477125" y="2998788"/>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8686"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4827" name="AutoShape 15"/>
          <p:cNvSpPr>
            <a:spLocks noChangeArrowheads="1"/>
          </p:cNvSpPr>
          <p:nvPr/>
        </p:nvSpPr>
        <p:spPr bwMode="auto">
          <a:xfrm>
            <a:off x="6230938" y="301942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28"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29" name="AutoShape 17"/>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30" name="AutoShape 18"/>
          <p:cNvSpPr>
            <a:spLocks noChangeArrowheads="1"/>
          </p:cNvSpPr>
          <p:nvPr/>
        </p:nvSpPr>
        <p:spPr bwMode="auto">
          <a:xfrm>
            <a:off x="3543300" y="25193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31"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32"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93" name="Line 21"/>
          <p:cNvSpPr>
            <a:spLocks noChangeShapeType="1"/>
          </p:cNvSpPr>
          <p:nvPr/>
        </p:nvSpPr>
        <p:spPr bwMode="auto">
          <a:xfrm flipV="1">
            <a:off x="4572000" y="1958975"/>
            <a:ext cx="1447800" cy="3752850"/>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28695" name="Line 23"/>
          <p:cNvSpPr>
            <a:spLocks noChangeShapeType="1"/>
          </p:cNvSpPr>
          <p:nvPr/>
        </p:nvSpPr>
        <p:spPr bwMode="auto">
          <a:xfrm flipV="1">
            <a:off x="4572000" y="4773613"/>
            <a:ext cx="879475" cy="79533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28696" name="Line 24"/>
          <p:cNvSpPr>
            <a:spLocks noChangeShapeType="1"/>
          </p:cNvSpPr>
          <p:nvPr/>
        </p:nvSpPr>
        <p:spPr bwMode="auto">
          <a:xfrm flipH="1" flipV="1">
            <a:off x="7121525" y="2986088"/>
            <a:ext cx="284163" cy="1651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4836"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34837"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28700" name="Line 28"/>
          <p:cNvSpPr>
            <a:spLocks noChangeShapeType="1"/>
          </p:cNvSpPr>
          <p:nvPr/>
        </p:nvSpPr>
        <p:spPr bwMode="auto">
          <a:xfrm flipV="1">
            <a:off x="4572000" y="3152775"/>
            <a:ext cx="1682750" cy="2619375"/>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28701" name="Text Box 29"/>
          <p:cNvSpPr txBox="1">
            <a:spLocks noChangeArrowheads="1"/>
          </p:cNvSpPr>
          <p:nvPr/>
        </p:nvSpPr>
        <p:spPr bwMode="auto">
          <a:xfrm rot="46012">
            <a:off x="7723188" y="2689225"/>
            <a:ext cx="1320800" cy="366713"/>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(15-20 Feet)</a:t>
            </a:r>
          </a:p>
        </p:txBody>
      </p:sp>
      <p:sp>
        <p:nvSpPr>
          <p:cNvPr id="34840" name="AutoShape 30"/>
          <p:cNvSpPr>
            <a:spLocks noChangeArrowheads="1"/>
          </p:cNvSpPr>
          <p:nvPr/>
        </p:nvSpPr>
        <p:spPr bwMode="auto">
          <a:xfrm>
            <a:off x="4260850" y="5757863"/>
            <a:ext cx="192088"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8703" name="Arc 31"/>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93"/>
                                        </p:tgtEl>
                                        <p:attrNameLst>
                                          <p:attrName>style.visibility</p:attrName>
                                        </p:attrNameLst>
                                      </p:cBhvr>
                                      <p:to>
                                        <p:strVal val="visible"/>
                                      </p:to>
                                    </p:set>
                                    <p:animEffect transition="in" filter="checkerboard(across)">
                                      <p:cBhvr>
                                        <p:cTn id="7" dur="500"/>
                                        <p:tgtEl>
                                          <p:spTgt spid="2869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700"/>
                                        </p:tgtEl>
                                        <p:attrNameLst>
                                          <p:attrName>style.visibility</p:attrName>
                                        </p:attrNameLst>
                                      </p:cBhvr>
                                      <p:to>
                                        <p:strVal val="visible"/>
                                      </p:to>
                                    </p:set>
                                    <p:animEffect transition="in" filter="checkerboard(across)">
                                      <p:cBhvr>
                                        <p:cTn id="12" dur="500"/>
                                        <p:tgtEl>
                                          <p:spTgt spid="2870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96"/>
                                        </p:tgtEl>
                                        <p:attrNameLst>
                                          <p:attrName>style.visibility</p:attrName>
                                        </p:attrNameLst>
                                      </p:cBhvr>
                                      <p:to>
                                        <p:strVal val="visible"/>
                                      </p:to>
                                    </p:set>
                                    <p:animEffect transition="in" filter="dissolve">
                                      <p:cBhvr>
                                        <p:cTn id="17" dur="500"/>
                                        <p:tgtEl>
                                          <p:spTgt spid="2869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701"/>
                                        </p:tgtEl>
                                        <p:attrNameLst>
                                          <p:attrName>style.visibility</p:attrName>
                                        </p:attrNameLst>
                                      </p:cBhvr>
                                      <p:to>
                                        <p:strVal val="visible"/>
                                      </p:to>
                                    </p:set>
                                    <p:animEffect transition="in" filter="dissolve">
                                      <p:cBhvr>
                                        <p:cTn id="22" dur="500"/>
                                        <p:tgtEl>
                                          <p:spTgt spid="2870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703"/>
                                        </p:tgtEl>
                                        <p:attrNameLst>
                                          <p:attrName>style.visibility</p:attrName>
                                        </p:attrNameLst>
                                      </p:cBhvr>
                                      <p:to>
                                        <p:strVal val="visible"/>
                                      </p:to>
                                    </p:set>
                                    <p:animEffect transition="in" filter="dissolve">
                                      <p:cBhvr>
                                        <p:cTn id="27" dur="500"/>
                                        <p:tgtEl>
                                          <p:spTgt spid="2870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8695"/>
                                        </p:tgtEl>
                                        <p:attrNameLst>
                                          <p:attrName>style.visibility</p:attrName>
                                        </p:attrNameLst>
                                      </p:cBhvr>
                                      <p:to>
                                        <p:strVal val="visible"/>
                                      </p:to>
                                    </p:set>
                                    <p:animEffect transition="in" filter="dissolve">
                                      <p:cBhvr>
                                        <p:cTn id="32" dur="500"/>
                                        <p:tgtEl>
                                          <p:spTgt spid="28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3" grpId="0" animBg="1"/>
      <p:bldP spid="28695" grpId="0" animBg="1"/>
      <p:bldP spid="28696" grpId="0" animBg="1"/>
      <p:bldP spid="28700" grpId="0" animBg="1"/>
      <p:bldP spid="28701" grpId="0" autoUpdateAnimBg="0"/>
      <p:bldP spid="2870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type="title"/>
          </p:nvPr>
        </p:nvSpPr>
        <p:spPr>
          <a:xfrm>
            <a:off x="1885950" y="82550"/>
            <a:ext cx="5370513" cy="690563"/>
          </a:xfrm>
        </p:spPr>
        <p:txBody>
          <a:bodyPr/>
          <a:lstStyle/>
          <a:p>
            <a:pPr eaLnBrk="1" hangingPunct="1"/>
            <a:r>
              <a:rPr lang="en-US" sz="2800">
                <a:solidFill>
                  <a:schemeClr val="tx1"/>
                </a:solidFill>
                <a:latin typeface="Times New Roman" charset="0"/>
              </a:rPr>
              <a:t>Overthrow at 1</a:t>
            </a:r>
            <a:r>
              <a:rPr lang="en-US" sz="2800" baseline="30000">
                <a:solidFill>
                  <a:schemeClr val="tx1"/>
                </a:solidFill>
                <a:latin typeface="Times New Roman" charset="0"/>
              </a:rPr>
              <a:t>st</a:t>
            </a:r>
            <a:r>
              <a:rPr lang="en-US" sz="2800">
                <a:solidFill>
                  <a:schemeClr val="tx1"/>
                </a:solidFill>
                <a:latin typeface="Times New Roman" charset="0"/>
              </a:rPr>
              <a:t> Base</a:t>
            </a:r>
          </a:p>
        </p:txBody>
      </p:sp>
      <p:sp>
        <p:nvSpPr>
          <p:cNvPr id="30726"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6867"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68"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36869"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36870"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6871"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36872"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30733" name="AutoShape 13"/>
          <p:cNvSpPr>
            <a:spLocks noChangeArrowheads="1"/>
          </p:cNvSpPr>
          <p:nvPr/>
        </p:nvSpPr>
        <p:spPr bwMode="auto">
          <a:xfrm>
            <a:off x="7512050" y="297180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0734"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6875" name="AutoShape 15"/>
          <p:cNvSpPr>
            <a:spLocks noChangeArrowheads="1"/>
          </p:cNvSpPr>
          <p:nvPr/>
        </p:nvSpPr>
        <p:spPr bwMode="auto">
          <a:xfrm>
            <a:off x="6330950" y="358616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76"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77" name="AutoShape 17"/>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78"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79"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80"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41" name="Line 21"/>
          <p:cNvSpPr>
            <a:spLocks noChangeShapeType="1"/>
          </p:cNvSpPr>
          <p:nvPr/>
        </p:nvSpPr>
        <p:spPr bwMode="auto">
          <a:xfrm flipH="1" flipV="1">
            <a:off x="3098800" y="1887538"/>
            <a:ext cx="1473200" cy="3824287"/>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30742" name="Line 22"/>
          <p:cNvSpPr>
            <a:spLocks noChangeShapeType="1"/>
          </p:cNvSpPr>
          <p:nvPr/>
        </p:nvSpPr>
        <p:spPr bwMode="auto">
          <a:xfrm>
            <a:off x="3194050" y="1935163"/>
            <a:ext cx="4179888" cy="223202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30745" name="Line 25"/>
          <p:cNvSpPr>
            <a:spLocks noChangeShapeType="1"/>
          </p:cNvSpPr>
          <p:nvPr/>
        </p:nvSpPr>
        <p:spPr bwMode="auto">
          <a:xfrm flipV="1">
            <a:off x="4572000" y="4891088"/>
            <a:ext cx="795338" cy="66833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6884" name="Line 27"/>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36885" name="Line 28"/>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grpSp>
        <p:nvGrpSpPr>
          <p:cNvPr id="30758" name="Group 38"/>
          <p:cNvGrpSpPr>
            <a:grpSpLocks/>
          </p:cNvGrpSpPr>
          <p:nvPr/>
        </p:nvGrpSpPr>
        <p:grpSpPr bwMode="auto">
          <a:xfrm>
            <a:off x="5534025" y="3367088"/>
            <a:ext cx="274638" cy="277812"/>
            <a:chOff x="3534" y="2016"/>
            <a:chExt cx="195" cy="204"/>
          </a:xfrm>
        </p:grpSpPr>
        <p:sp>
          <p:nvSpPr>
            <p:cNvPr id="36893" name="AutoShape 34"/>
            <p:cNvSpPr>
              <a:spLocks noChangeArrowheads="1"/>
            </p:cNvSpPr>
            <p:nvPr/>
          </p:nvSpPr>
          <p:spPr bwMode="auto">
            <a:xfrm rot="-10671810">
              <a:off x="3641" y="2018"/>
              <a:ext cx="88" cy="202"/>
            </a:xfrm>
            <a:prstGeom prst="curvedRight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36894" name="AutoShape 35"/>
            <p:cNvSpPr>
              <a:spLocks noChangeArrowheads="1"/>
            </p:cNvSpPr>
            <p:nvPr/>
          </p:nvSpPr>
          <p:spPr bwMode="auto">
            <a:xfrm rot="5400000">
              <a:off x="3477" y="2073"/>
              <a:ext cx="202" cy="88"/>
            </a:xfrm>
            <a:prstGeom prst="curvedUp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grpSp>
      <p:sp>
        <p:nvSpPr>
          <p:cNvPr id="30757" name="Line 37"/>
          <p:cNvSpPr>
            <a:spLocks noChangeShapeType="1"/>
          </p:cNvSpPr>
          <p:nvPr/>
        </p:nvSpPr>
        <p:spPr bwMode="auto">
          <a:xfrm>
            <a:off x="5270500" y="4962525"/>
            <a:ext cx="1081088" cy="3302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0759" name="Line 39"/>
          <p:cNvSpPr>
            <a:spLocks noChangeShapeType="1"/>
          </p:cNvSpPr>
          <p:nvPr/>
        </p:nvSpPr>
        <p:spPr bwMode="auto">
          <a:xfrm flipH="1" flipV="1">
            <a:off x="7005638" y="3003550"/>
            <a:ext cx="530225" cy="1158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0762" name="Line 42"/>
          <p:cNvSpPr>
            <a:spLocks noChangeShapeType="1"/>
          </p:cNvSpPr>
          <p:nvPr/>
        </p:nvSpPr>
        <p:spPr bwMode="auto">
          <a:xfrm flipH="1">
            <a:off x="5673725" y="3114675"/>
            <a:ext cx="1004888" cy="1920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0763" name="Line 43"/>
          <p:cNvSpPr>
            <a:spLocks noChangeShapeType="1"/>
          </p:cNvSpPr>
          <p:nvPr/>
        </p:nvSpPr>
        <p:spPr bwMode="auto">
          <a:xfrm rot="3321859" flipH="1">
            <a:off x="5248275" y="3016250"/>
            <a:ext cx="571500" cy="2032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6891" name="AutoShape 45"/>
          <p:cNvSpPr>
            <a:spLocks noChangeArrowheads="1"/>
          </p:cNvSpPr>
          <p:nvPr/>
        </p:nvSpPr>
        <p:spPr bwMode="auto">
          <a:xfrm>
            <a:off x="5751513" y="4722813"/>
            <a:ext cx="192087"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0766" name="Arc 46"/>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41"/>
                                        </p:tgtEl>
                                        <p:attrNameLst>
                                          <p:attrName>style.visibility</p:attrName>
                                        </p:attrNameLst>
                                      </p:cBhvr>
                                      <p:to>
                                        <p:strVal val="visible"/>
                                      </p:to>
                                    </p:set>
                                    <p:animEffect transition="in" filter="checkerboard(across)">
                                      <p:cBhvr>
                                        <p:cTn id="7" dur="500"/>
                                        <p:tgtEl>
                                          <p:spTgt spid="307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59"/>
                                        </p:tgtEl>
                                        <p:attrNameLst>
                                          <p:attrName>style.visibility</p:attrName>
                                        </p:attrNameLst>
                                      </p:cBhvr>
                                      <p:to>
                                        <p:strVal val="visible"/>
                                      </p:to>
                                    </p:set>
                                    <p:animEffect transition="in" filter="dissolve">
                                      <p:cBhvr>
                                        <p:cTn id="12" dur="500"/>
                                        <p:tgtEl>
                                          <p:spTgt spid="3075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42"/>
                                        </p:tgtEl>
                                        <p:attrNameLst>
                                          <p:attrName>style.visibility</p:attrName>
                                        </p:attrNameLst>
                                      </p:cBhvr>
                                      <p:to>
                                        <p:strVal val="visible"/>
                                      </p:to>
                                    </p:set>
                                    <p:animEffect transition="in" filter="checkerboard(across)">
                                      <p:cBhvr>
                                        <p:cTn id="17" dur="500"/>
                                        <p:tgtEl>
                                          <p:spTgt spid="3074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62"/>
                                        </p:tgtEl>
                                        <p:attrNameLst>
                                          <p:attrName>style.visibility</p:attrName>
                                        </p:attrNameLst>
                                      </p:cBhvr>
                                      <p:to>
                                        <p:strVal val="visible"/>
                                      </p:to>
                                    </p:set>
                                    <p:animEffect transition="in" filter="dissolve">
                                      <p:cBhvr>
                                        <p:cTn id="22" dur="500"/>
                                        <p:tgtEl>
                                          <p:spTgt spid="3076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758"/>
                                        </p:tgtEl>
                                        <p:attrNameLst>
                                          <p:attrName>style.visibility</p:attrName>
                                        </p:attrNameLst>
                                      </p:cBhvr>
                                      <p:to>
                                        <p:strVal val="visible"/>
                                      </p:to>
                                    </p:set>
                                    <p:animEffect transition="in" filter="dissolve">
                                      <p:cBhvr>
                                        <p:cTn id="27" dur="500"/>
                                        <p:tgtEl>
                                          <p:spTgt spid="3075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63"/>
                                        </p:tgtEl>
                                        <p:attrNameLst>
                                          <p:attrName>style.visibility</p:attrName>
                                        </p:attrNameLst>
                                      </p:cBhvr>
                                      <p:to>
                                        <p:strVal val="visible"/>
                                      </p:to>
                                    </p:set>
                                    <p:animEffect transition="in" filter="dissolve">
                                      <p:cBhvr>
                                        <p:cTn id="32" dur="500"/>
                                        <p:tgtEl>
                                          <p:spTgt spid="3076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766"/>
                                        </p:tgtEl>
                                        <p:attrNameLst>
                                          <p:attrName>style.visibility</p:attrName>
                                        </p:attrNameLst>
                                      </p:cBhvr>
                                      <p:to>
                                        <p:strVal val="visible"/>
                                      </p:to>
                                    </p:set>
                                    <p:animEffect transition="in" filter="dissolve">
                                      <p:cBhvr>
                                        <p:cTn id="37" dur="500"/>
                                        <p:tgtEl>
                                          <p:spTgt spid="3076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0745"/>
                                        </p:tgtEl>
                                        <p:attrNameLst>
                                          <p:attrName>style.visibility</p:attrName>
                                        </p:attrNameLst>
                                      </p:cBhvr>
                                      <p:to>
                                        <p:strVal val="visible"/>
                                      </p:to>
                                    </p:set>
                                    <p:animEffect transition="in" filter="dissolve">
                                      <p:cBhvr>
                                        <p:cTn id="42" dur="500"/>
                                        <p:tgtEl>
                                          <p:spTgt spid="3074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757"/>
                                        </p:tgtEl>
                                        <p:attrNameLst>
                                          <p:attrName>style.visibility</p:attrName>
                                        </p:attrNameLst>
                                      </p:cBhvr>
                                      <p:to>
                                        <p:strVal val="visible"/>
                                      </p:to>
                                    </p:set>
                                    <p:animEffect transition="in" filter="dissolve">
                                      <p:cBhvr>
                                        <p:cTn id="47" dur="500"/>
                                        <p:tgtEl>
                                          <p:spTgt spid="30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animBg="1"/>
      <p:bldP spid="30742" grpId="0" animBg="1"/>
      <p:bldP spid="30745" grpId="0" animBg="1"/>
      <p:bldP spid="30757" grpId="0" animBg="1"/>
      <p:bldP spid="30759" grpId="0" animBg="1"/>
      <p:bldP spid="30762" grpId="0" animBg="1"/>
      <p:bldP spid="30763" grpId="0" animBg="1"/>
      <p:bldP spid="3076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title"/>
          </p:nvPr>
        </p:nvSpPr>
        <p:spPr>
          <a:xfrm>
            <a:off x="1184275" y="104775"/>
            <a:ext cx="6746875" cy="595313"/>
          </a:xfrm>
        </p:spPr>
        <p:txBody>
          <a:bodyPr/>
          <a:lstStyle/>
          <a:p>
            <a:pPr eaLnBrk="1" hangingPunct="1"/>
            <a:r>
              <a:rPr lang="en-US" sz="2800">
                <a:solidFill>
                  <a:schemeClr val="tx1"/>
                </a:solidFill>
                <a:latin typeface="Times New Roman" charset="0"/>
              </a:rPr>
              <a:t>Single:  Left Field Line—</a:t>
            </a:r>
            <a:r>
              <a:rPr lang="en-US" sz="2000">
                <a:solidFill>
                  <a:schemeClr val="tx1"/>
                </a:solidFill>
                <a:latin typeface="Times New Roman" charset="0"/>
              </a:rPr>
              <a:t>No Runners on Base</a:t>
            </a:r>
            <a:r>
              <a:rPr lang="en-US" sz="2800">
                <a:solidFill>
                  <a:schemeClr val="tx1"/>
                </a:solidFill>
                <a:latin typeface="Times New Roman" charset="0"/>
              </a:rPr>
              <a:t>  </a:t>
            </a:r>
          </a:p>
        </p:txBody>
      </p:sp>
      <p:sp>
        <p:nvSpPr>
          <p:cNvPr id="32774"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8915"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16"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38917"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38918"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8919"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38920"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32781"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2782"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8923" name="AutoShape 15"/>
          <p:cNvSpPr>
            <a:spLocks noChangeArrowheads="1"/>
          </p:cNvSpPr>
          <p:nvPr/>
        </p:nvSpPr>
        <p:spPr bwMode="auto">
          <a:xfrm>
            <a:off x="6642100" y="3309938"/>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24" name="AutoShape 16"/>
          <p:cNvSpPr>
            <a:spLocks noChangeArrowheads="1"/>
          </p:cNvSpPr>
          <p:nvPr/>
        </p:nvSpPr>
        <p:spPr bwMode="auto">
          <a:xfrm>
            <a:off x="4381500" y="16827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25" name="AutoShape 17"/>
          <p:cNvSpPr>
            <a:spLocks noChangeArrowheads="1"/>
          </p:cNvSpPr>
          <p:nvPr/>
        </p:nvSpPr>
        <p:spPr bwMode="auto">
          <a:xfrm>
            <a:off x="2436813" y="3003550"/>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26"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27"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28"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2789" name="Line 21"/>
          <p:cNvSpPr>
            <a:spLocks noChangeShapeType="1"/>
          </p:cNvSpPr>
          <p:nvPr/>
        </p:nvSpPr>
        <p:spPr bwMode="auto">
          <a:xfrm flipH="1" flipV="1">
            <a:off x="582613" y="1306513"/>
            <a:ext cx="3989387" cy="440531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32790" name="Line 22"/>
          <p:cNvSpPr>
            <a:spLocks noChangeShapeType="1"/>
          </p:cNvSpPr>
          <p:nvPr/>
        </p:nvSpPr>
        <p:spPr bwMode="auto">
          <a:xfrm>
            <a:off x="700088" y="1365250"/>
            <a:ext cx="3871912" cy="450850"/>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32793" name="Line 25"/>
          <p:cNvSpPr>
            <a:spLocks noChangeShapeType="1"/>
          </p:cNvSpPr>
          <p:nvPr/>
        </p:nvSpPr>
        <p:spPr bwMode="auto">
          <a:xfrm flipH="1" flipV="1">
            <a:off x="3703638" y="5072063"/>
            <a:ext cx="868362" cy="1223962"/>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2794" name="Line 26"/>
          <p:cNvSpPr>
            <a:spLocks noChangeShapeType="1"/>
          </p:cNvSpPr>
          <p:nvPr/>
        </p:nvSpPr>
        <p:spPr bwMode="auto">
          <a:xfrm flipH="1" flipV="1">
            <a:off x="5737225" y="3192463"/>
            <a:ext cx="1684338"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8933" name="Line 27"/>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38934" name="Line 28"/>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38935" name="AutoShape 30"/>
          <p:cNvSpPr>
            <a:spLocks noChangeArrowheads="1"/>
          </p:cNvSpPr>
          <p:nvPr/>
        </p:nvSpPr>
        <p:spPr bwMode="auto">
          <a:xfrm>
            <a:off x="404813" y="1146175"/>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grpSp>
        <p:nvGrpSpPr>
          <p:cNvPr id="32799" name="Group 31"/>
          <p:cNvGrpSpPr>
            <a:grpSpLocks/>
          </p:cNvGrpSpPr>
          <p:nvPr/>
        </p:nvGrpSpPr>
        <p:grpSpPr bwMode="auto">
          <a:xfrm>
            <a:off x="5367338" y="3151188"/>
            <a:ext cx="274637" cy="277812"/>
            <a:chOff x="3534" y="2016"/>
            <a:chExt cx="195" cy="204"/>
          </a:xfrm>
        </p:grpSpPr>
        <p:sp>
          <p:nvSpPr>
            <p:cNvPr id="38941" name="AutoShape 32"/>
            <p:cNvSpPr>
              <a:spLocks noChangeArrowheads="1"/>
            </p:cNvSpPr>
            <p:nvPr/>
          </p:nvSpPr>
          <p:spPr bwMode="auto">
            <a:xfrm rot="-10671810">
              <a:off x="3641" y="2018"/>
              <a:ext cx="88" cy="202"/>
            </a:xfrm>
            <a:prstGeom prst="curvedRight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38942" name="AutoShape 33"/>
            <p:cNvSpPr>
              <a:spLocks noChangeArrowheads="1"/>
            </p:cNvSpPr>
            <p:nvPr/>
          </p:nvSpPr>
          <p:spPr bwMode="auto">
            <a:xfrm rot="5400000">
              <a:off x="3477" y="2073"/>
              <a:ext cx="202" cy="88"/>
            </a:xfrm>
            <a:prstGeom prst="curvedUp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grpSp>
      <p:sp>
        <p:nvSpPr>
          <p:cNvPr id="32802" name="Line 34"/>
          <p:cNvSpPr>
            <a:spLocks noChangeShapeType="1"/>
          </p:cNvSpPr>
          <p:nvPr/>
        </p:nvSpPr>
        <p:spPr bwMode="auto">
          <a:xfrm>
            <a:off x="5417458" y="2930383"/>
            <a:ext cx="712787" cy="638175"/>
          </a:xfrm>
          <a:prstGeom prst="line">
            <a:avLst/>
          </a:pr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32804" name="Arc 36"/>
          <p:cNvSpPr>
            <a:spLocks/>
          </p:cNvSpPr>
          <p:nvPr/>
        </p:nvSpPr>
        <p:spPr bwMode="auto">
          <a:xfrm rot="4988062">
            <a:off x="4761707" y="3669506"/>
            <a:ext cx="1746250" cy="2262187"/>
          </a:xfrm>
          <a:custGeom>
            <a:avLst/>
            <a:gdLst>
              <a:gd name="T0" fmla="*/ 0 w 26463"/>
              <a:gd name="T1" fmla="*/ 2147483647 h 24709"/>
              <a:gd name="T2" fmla="*/ 2147483647 w 26463"/>
              <a:gd name="T3" fmla="*/ 2147483647 h 24709"/>
              <a:gd name="T4" fmla="*/ 2147483647 w 26463"/>
              <a:gd name="T5" fmla="*/ 2147483647 h 24709"/>
              <a:gd name="T6" fmla="*/ 0 60000 65536"/>
              <a:gd name="T7" fmla="*/ 0 60000 65536"/>
              <a:gd name="T8" fmla="*/ 0 60000 65536"/>
              <a:gd name="T9" fmla="*/ 0 w 26463"/>
              <a:gd name="T10" fmla="*/ 0 h 24709"/>
              <a:gd name="T11" fmla="*/ 26463 w 26463"/>
              <a:gd name="T12" fmla="*/ 24709 h 24709"/>
            </a:gdLst>
            <a:ahLst/>
            <a:cxnLst>
              <a:cxn ang="T6">
                <a:pos x="T0" y="T1"/>
              </a:cxn>
              <a:cxn ang="T7">
                <a:pos x="T2" y="T3"/>
              </a:cxn>
              <a:cxn ang="T8">
                <a:pos x="T4" y="T5"/>
              </a:cxn>
            </a:cxnLst>
            <a:rect l="T9" t="T10" r="T11" b="T12"/>
            <a:pathLst>
              <a:path w="26463" h="24709" fill="none" extrusionOk="0">
                <a:moveTo>
                  <a:pt x="0" y="554"/>
                </a:moveTo>
                <a:cubicBezTo>
                  <a:pt x="1594" y="186"/>
                  <a:pt x="3226" y="-1"/>
                  <a:pt x="4863" y="0"/>
                </a:cubicBezTo>
                <a:cubicBezTo>
                  <a:pt x="16792" y="0"/>
                  <a:pt x="26463" y="9670"/>
                  <a:pt x="26463" y="21600"/>
                </a:cubicBezTo>
                <a:cubicBezTo>
                  <a:pt x="26463" y="22640"/>
                  <a:pt x="26387" y="23679"/>
                  <a:pt x="26238" y="24709"/>
                </a:cubicBezTo>
              </a:path>
              <a:path w="26463" h="24709" stroke="0" extrusionOk="0">
                <a:moveTo>
                  <a:pt x="0" y="554"/>
                </a:moveTo>
                <a:cubicBezTo>
                  <a:pt x="1594" y="186"/>
                  <a:pt x="3226" y="-1"/>
                  <a:pt x="4863" y="0"/>
                </a:cubicBezTo>
                <a:cubicBezTo>
                  <a:pt x="16792" y="0"/>
                  <a:pt x="26463" y="9670"/>
                  <a:pt x="26463" y="21600"/>
                </a:cubicBezTo>
                <a:cubicBezTo>
                  <a:pt x="26463" y="22640"/>
                  <a:pt x="26387" y="23679"/>
                  <a:pt x="26238" y="24709"/>
                </a:cubicBezTo>
                <a:lnTo>
                  <a:pt x="4863"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38939" name="Line 39"/>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38940" name="Line 40"/>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89"/>
                                        </p:tgtEl>
                                        <p:attrNameLst>
                                          <p:attrName>style.visibility</p:attrName>
                                        </p:attrNameLst>
                                      </p:cBhvr>
                                      <p:to>
                                        <p:strVal val="visible"/>
                                      </p:to>
                                    </p:set>
                                    <p:animEffect transition="in" filter="checkerboard(across)">
                                      <p:cBhvr>
                                        <p:cTn id="7" dur="500"/>
                                        <p:tgtEl>
                                          <p:spTgt spid="327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94"/>
                                        </p:tgtEl>
                                        <p:attrNameLst>
                                          <p:attrName>style.visibility</p:attrName>
                                        </p:attrNameLst>
                                      </p:cBhvr>
                                      <p:to>
                                        <p:strVal val="visible"/>
                                      </p:to>
                                    </p:set>
                                    <p:animEffect transition="in" filter="dissolve">
                                      <p:cBhvr>
                                        <p:cTn id="12" dur="500"/>
                                        <p:tgtEl>
                                          <p:spTgt spid="327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804"/>
                                        </p:tgtEl>
                                        <p:attrNameLst>
                                          <p:attrName>style.visibility</p:attrName>
                                        </p:attrNameLst>
                                      </p:cBhvr>
                                      <p:to>
                                        <p:strVal val="visible"/>
                                      </p:to>
                                    </p:set>
                                    <p:animEffect transition="in" filter="dissolve">
                                      <p:cBhvr>
                                        <p:cTn id="17" dur="500"/>
                                        <p:tgtEl>
                                          <p:spTgt spid="3280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2790"/>
                                        </p:tgtEl>
                                        <p:attrNameLst>
                                          <p:attrName>style.visibility</p:attrName>
                                        </p:attrNameLst>
                                      </p:cBhvr>
                                      <p:to>
                                        <p:strVal val="visible"/>
                                      </p:to>
                                    </p:set>
                                    <p:animEffect transition="in" filter="checkerboard(across)">
                                      <p:cBhvr>
                                        <p:cTn id="22" dur="500"/>
                                        <p:tgtEl>
                                          <p:spTgt spid="3279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2799"/>
                                        </p:tgtEl>
                                        <p:attrNameLst>
                                          <p:attrName>style.visibility</p:attrName>
                                        </p:attrNameLst>
                                      </p:cBhvr>
                                      <p:to>
                                        <p:strVal val="visible"/>
                                      </p:to>
                                    </p:set>
                                    <p:animEffect transition="in" filter="dissolve">
                                      <p:cBhvr>
                                        <p:cTn id="27" dur="500"/>
                                        <p:tgtEl>
                                          <p:spTgt spid="3279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802"/>
                                        </p:tgtEl>
                                        <p:attrNameLst>
                                          <p:attrName>style.visibility</p:attrName>
                                        </p:attrNameLst>
                                      </p:cBhvr>
                                      <p:to>
                                        <p:strVal val="visible"/>
                                      </p:to>
                                    </p:set>
                                    <p:animEffect transition="in" filter="dissolve">
                                      <p:cBhvr>
                                        <p:cTn id="32" dur="500"/>
                                        <p:tgtEl>
                                          <p:spTgt spid="3280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793"/>
                                        </p:tgtEl>
                                        <p:attrNameLst>
                                          <p:attrName>style.visibility</p:attrName>
                                        </p:attrNameLst>
                                      </p:cBhvr>
                                      <p:to>
                                        <p:strVal val="visible"/>
                                      </p:to>
                                    </p:set>
                                    <p:animEffect transition="in" filter="dissolve">
                                      <p:cBhvr>
                                        <p:cTn id="37" dur="500"/>
                                        <p:tgtEl>
                                          <p:spTgt spid="32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9" grpId="0" animBg="1"/>
      <p:bldP spid="32790" grpId="0" animBg="1"/>
      <p:bldP spid="32793" grpId="0" animBg="1"/>
      <p:bldP spid="32794" grpId="0" animBg="1"/>
      <p:bldP spid="32802" grpId="0" animBg="1"/>
      <p:bldP spid="3280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0962"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63"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40964"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40965"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40966"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40967"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16050" y="557213"/>
            <a:ext cx="6472238" cy="5992812"/>
          </a:xfrm>
          <a:prstGeom prst="rect">
            <a:avLst/>
          </a:prstGeom>
          <a:noFill/>
          <a:ln w="9525">
            <a:noFill/>
            <a:miter lim="800000"/>
            <a:headEnd/>
            <a:tailEnd/>
          </a:ln>
        </p:spPr>
      </p:pic>
      <p:sp>
        <p:nvSpPr>
          <p:cNvPr id="34829"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4830"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0970" name="AutoShape 15"/>
          <p:cNvSpPr>
            <a:spLocks noChangeArrowheads="1"/>
          </p:cNvSpPr>
          <p:nvPr/>
        </p:nvSpPr>
        <p:spPr bwMode="auto">
          <a:xfrm>
            <a:off x="6699250" y="2895600"/>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71" name="AutoShape 16"/>
          <p:cNvSpPr>
            <a:spLocks noChangeArrowheads="1"/>
          </p:cNvSpPr>
          <p:nvPr/>
        </p:nvSpPr>
        <p:spPr bwMode="auto">
          <a:xfrm>
            <a:off x="4476750" y="158750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72" name="AutoShape 17"/>
          <p:cNvSpPr>
            <a:spLocks noChangeArrowheads="1"/>
          </p:cNvSpPr>
          <p:nvPr/>
        </p:nvSpPr>
        <p:spPr bwMode="auto">
          <a:xfrm>
            <a:off x="2436813" y="3003550"/>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73"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74"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75"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4837" name="Line 21"/>
          <p:cNvSpPr>
            <a:spLocks noChangeShapeType="1"/>
          </p:cNvSpPr>
          <p:nvPr/>
        </p:nvSpPr>
        <p:spPr bwMode="auto">
          <a:xfrm flipH="1" flipV="1">
            <a:off x="1736725" y="760413"/>
            <a:ext cx="2835275" cy="495141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34838" name="Line 22"/>
          <p:cNvSpPr>
            <a:spLocks noChangeShapeType="1"/>
          </p:cNvSpPr>
          <p:nvPr/>
        </p:nvSpPr>
        <p:spPr bwMode="auto">
          <a:xfrm>
            <a:off x="1768475" y="665163"/>
            <a:ext cx="2803525" cy="1150937"/>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34839" name="Line 23"/>
          <p:cNvSpPr>
            <a:spLocks noChangeShapeType="1"/>
          </p:cNvSpPr>
          <p:nvPr/>
        </p:nvSpPr>
        <p:spPr bwMode="auto">
          <a:xfrm flipH="1" flipV="1">
            <a:off x="3449638" y="4349750"/>
            <a:ext cx="914400" cy="210343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4840" name="Line 24"/>
          <p:cNvSpPr>
            <a:spLocks noChangeShapeType="1"/>
          </p:cNvSpPr>
          <p:nvPr/>
        </p:nvSpPr>
        <p:spPr bwMode="auto">
          <a:xfrm flipH="1" flipV="1">
            <a:off x="5737225" y="3192463"/>
            <a:ext cx="1684338"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0980"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40981"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40982" name="AutoShape 28"/>
          <p:cNvSpPr>
            <a:spLocks noChangeArrowheads="1"/>
          </p:cNvSpPr>
          <p:nvPr/>
        </p:nvSpPr>
        <p:spPr bwMode="auto">
          <a:xfrm>
            <a:off x="1628775" y="541338"/>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grpSp>
        <p:nvGrpSpPr>
          <p:cNvPr id="34845" name="Group 29"/>
          <p:cNvGrpSpPr>
            <a:grpSpLocks/>
          </p:cNvGrpSpPr>
          <p:nvPr/>
        </p:nvGrpSpPr>
        <p:grpSpPr bwMode="auto">
          <a:xfrm>
            <a:off x="5611813" y="3240088"/>
            <a:ext cx="274637" cy="277812"/>
            <a:chOff x="3534" y="2016"/>
            <a:chExt cx="195" cy="204"/>
          </a:xfrm>
        </p:grpSpPr>
        <p:sp>
          <p:nvSpPr>
            <p:cNvPr id="40991" name="AutoShape 30"/>
            <p:cNvSpPr>
              <a:spLocks noChangeArrowheads="1"/>
            </p:cNvSpPr>
            <p:nvPr/>
          </p:nvSpPr>
          <p:spPr bwMode="auto">
            <a:xfrm rot="-10671810">
              <a:off x="3641" y="2018"/>
              <a:ext cx="88" cy="202"/>
            </a:xfrm>
            <a:prstGeom prst="curvedRight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40992" name="AutoShape 31"/>
            <p:cNvSpPr>
              <a:spLocks noChangeArrowheads="1"/>
            </p:cNvSpPr>
            <p:nvPr/>
          </p:nvSpPr>
          <p:spPr bwMode="auto">
            <a:xfrm rot="5400000">
              <a:off x="3477" y="2073"/>
              <a:ext cx="202" cy="88"/>
            </a:xfrm>
            <a:prstGeom prst="curvedUp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grpSp>
      <p:sp>
        <p:nvSpPr>
          <p:cNvPr id="34848" name="Line 32"/>
          <p:cNvSpPr>
            <a:spLocks noChangeShapeType="1"/>
          </p:cNvSpPr>
          <p:nvPr/>
        </p:nvSpPr>
        <p:spPr bwMode="auto">
          <a:xfrm>
            <a:off x="4572000" y="2001838"/>
            <a:ext cx="1287463" cy="1233487"/>
          </a:xfrm>
          <a:prstGeom prst="line">
            <a:avLst/>
          </a:pr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34849" name="Arc 33"/>
          <p:cNvSpPr>
            <a:spLocks/>
          </p:cNvSpPr>
          <p:nvPr/>
        </p:nvSpPr>
        <p:spPr bwMode="auto">
          <a:xfrm rot="4988062">
            <a:off x="3535363" y="2597150"/>
            <a:ext cx="3927475" cy="2244725"/>
          </a:xfrm>
          <a:custGeom>
            <a:avLst/>
            <a:gdLst>
              <a:gd name="T0" fmla="*/ 0 w 42971"/>
              <a:gd name="T1" fmla="*/ 2147483647 h 24709"/>
              <a:gd name="T2" fmla="*/ 2147483647 w 42971"/>
              <a:gd name="T3" fmla="*/ 2147483647 h 24709"/>
              <a:gd name="T4" fmla="*/ 2147483647 w 42971"/>
              <a:gd name="T5" fmla="*/ 2147483647 h 24709"/>
              <a:gd name="T6" fmla="*/ 0 60000 65536"/>
              <a:gd name="T7" fmla="*/ 0 60000 65536"/>
              <a:gd name="T8" fmla="*/ 0 60000 65536"/>
              <a:gd name="T9" fmla="*/ 0 w 42971"/>
              <a:gd name="T10" fmla="*/ 0 h 24709"/>
              <a:gd name="T11" fmla="*/ 42971 w 42971"/>
              <a:gd name="T12" fmla="*/ 24709 h 24709"/>
            </a:gdLst>
            <a:ahLst/>
            <a:cxnLst>
              <a:cxn ang="T6">
                <a:pos x="T0" y="T1"/>
              </a:cxn>
              <a:cxn ang="T7">
                <a:pos x="T2" y="T3"/>
              </a:cxn>
              <a:cxn ang="T8">
                <a:pos x="T4" y="T5"/>
              </a:cxn>
            </a:cxnLst>
            <a:rect l="T9" t="T10" r="T11" b="T12"/>
            <a:pathLst>
              <a:path w="42971" h="24709" fill="none" extrusionOk="0">
                <a:moveTo>
                  <a:pt x="0" y="18461"/>
                </a:moveTo>
                <a:cubicBezTo>
                  <a:pt x="1557" y="7857"/>
                  <a:pt x="10654" y="-1"/>
                  <a:pt x="21371" y="0"/>
                </a:cubicBezTo>
                <a:cubicBezTo>
                  <a:pt x="33300" y="0"/>
                  <a:pt x="42971" y="9670"/>
                  <a:pt x="42971" y="21600"/>
                </a:cubicBezTo>
                <a:cubicBezTo>
                  <a:pt x="42971" y="22640"/>
                  <a:pt x="42895" y="23679"/>
                  <a:pt x="42746" y="24709"/>
                </a:cubicBezTo>
              </a:path>
              <a:path w="42971" h="24709" stroke="0" extrusionOk="0">
                <a:moveTo>
                  <a:pt x="0" y="18461"/>
                </a:moveTo>
                <a:cubicBezTo>
                  <a:pt x="1557" y="7857"/>
                  <a:pt x="10654" y="-1"/>
                  <a:pt x="21371" y="0"/>
                </a:cubicBezTo>
                <a:cubicBezTo>
                  <a:pt x="33300" y="0"/>
                  <a:pt x="42971" y="9670"/>
                  <a:pt x="42971" y="21600"/>
                </a:cubicBezTo>
                <a:cubicBezTo>
                  <a:pt x="42971" y="22640"/>
                  <a:pt x="42895" y="23679"/>
                  <a:pt x="42746" y="24709"/>
                </a:cubicBezTo>
                <a:lnTo>
                  <a:pt x="21371"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34851" name="Line 35"/>
          <p:cNvSpPr>
            <a:spLocks noChangeShapeType="1"/>
          </p:cNvSpPr>
          <p:nvPr/>
        </p:nvSpPr>
        <p:spPr bwMode="auto">
          <a:xfrm flipH="1">
            <a:off x="3022600" y="4475163"/>
            <a:ext cx="392113" cy="76993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0987" name="Line 36"/>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40988" name="Line 37"/>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40989" name="Rectangle 38"/>
          <p:cNvSpPr>
            <a:spLocks noChangeArrowheads="1"/>
          </p:cNvSpPr>
          <p:nvPr/>
        </p:nvSpPr>
        <p:spPr bwMode="auto">
          <a:xfrm>
            <a:off x="2397125" y="0"/>
            <a:ext cx="6746875" cy="592138"/>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Double or Triple:  Left Field—</a:t>
            </a:r>
            <a:r>
              <a:rPr lang="en-US" sz="2000">
                <a:latin typeface="Times New Roman" charset="0"/>
              </a:rPr>
              <a:t>No Runners on Base</a:t>
            </a:r>
            <a:r>
              <a:rPr lang="en-US" sz="2800">
                <a:latin typeface="Times New Roman" charset="0"/>
              </a:rPr>
              <a:t>  </a:t>
            </a:r>
          </a:p>
        </p:txBody>
      </p:sp>
      <p:sp>
        <p:nvSpPr>
          <p:cNvPr id="40990" name="Rectangle 36"/>
          <p:cNvSpPr>
            <a:spLocks noChangeArrowheads="1"/>
          </p:cNvSpPr>
          <p:nvPr/>
        </p:nvSpPr>
        <p:spPr bwMode="auto">
          <a:xfrm>
            <a:off x="-3094038" y="48387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37"/>
                                        </p:tgtEl>
                                        <p:attrNameLst>
                                          <p:attrName>style.visibility</p:attrName>
                                        </p:attrNameLst>
                                      </p:cBhvr>
                                      <p:to>
                                        <p:strVal val="visible"/>
                                      </p:to>
                                    </p:set>
                                    <p:animEffect transition="in" filter="checkerboard(across)">
                                      <p:cBhvr>
                                        <p:cTn id="7" dur="500"/>
                                        <p:tgtEl>
                                          <p:spTgt spid="348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40"/>
                                        </p:tgtEl>
                                        <p:attrNameLst>
                                          <p:attrName>style.visibility</p:attrName>
                                        </p:attrNameLst>
                                      </p:cBhvr>
                                      <p:to>
                                        <p:strVal val="visible"/>
                                      </p:to>
                                    </p:set>
                                    <p:animEffect transition="in" filter="dissolve">
                                      <p:cBhvr>
                                        <p:cTn id="12" dur="500"/>
                                        <p:tgtEl>
                                          <p:spTgt spid="3484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4845"/>
                                        </p:tgtEl>
                                        <p:attrNameLst>
                                          <p:attrName>style.visibility</p:attrName>
                                        </p:attrNameLst>
                                      </p:cBhvr>
                                      <p:to>
                                        <p:strVal val="visible"/>
                                      </p:to>
                                    </p:set>
                                    <p:animEffect transition="in" filter="dissolve">
                                      <p:cBhvr>
                                        <p:cTn id="17" dur="500"/>
                                        <p:tgtEl>
                                          <p:spTgt spid="3484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848"/>
                                        </p:tgtEl>
                                        <p:attrNameLst>
                                          <p:attrName>style.visibility</p:attrName>
                                        </p:attrNameLst>
                                      </p:cBhvr>
                                      <p:to>
                                        <p:strVal val="visible"/>
                                      </p:to>
                                    </p:set>
                                    <p:animEffect transition="in" filter="dissolve">
                                      <p:cBhvr>
                                        <p:cTn id="22" dur="500"/>
                                        <p:tgtEl>
                                          <p:spTgt spid="3484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4849"/>
                                        </p:tgtEl>
                                        <p:attrNameLst>
                                          <p:attrName>style.visibility</p:attrName>
                                        </p:attrNameLst>
                                      </p:cBhvr>
                                      <p:to>
                                        <p:strVal val="visible"/>
                                      </p:to>
                                    </p:set>
                                    <p:animEffect transition="in" filter="dissolve">
                                      <p:cBhvr>
                                        <p:cTn id="27" dur="500"/>
                                        <p:tgtEl>
                                          <p:spTgt spid="3484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4838"/>
                                        </p:tgtEl>
                                        <p:attrNameLst>
                                          <p:attrName>style.visibility</p:attrName>
                                        </p:attrNameLst>
                                      </p:cBhvr>
                                      <p:to>
                                        <p:strVal val="visible"/>
                                      </p:to>
                                    </p:set>
                                    <p:animEffect transition="in" filter="checkerboard(across)">
                                      <p:cBhvr>
                                        <p:cTn id="32" dur="500"/>
                                        <p:tgtEl>
                                          <p:spTgt spid="348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4839"/>
                                        </p:tgtEl>
                                        <p:attrNameLst>
                                          <p:attrName>style.visibility</p:attrName>
                                        </p:attrNameLst>
                                      </p:cBhvr>
                                      <p:to>
                                        <p:strVal val="visible"/>
                                      </p:to>
                                    </p:set>
                                    <p:animEffect transition="in" filter="dissolve">
                                      <p:cBhvr>
                                        <p:cTn id="37" dur="500"/>
                                        <p:tgtEl>
                                          <p:spTgt spid="3483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4851"/>
                                        </p:tgtEl>
                                        <p:attrNameLst>
                                          <p:attrName>style.visibility</p:attrName>
                                        </p:attrNameLst>
                                      </p:cBhvr>
                                      <p:to>
                                        <p:strVal val="visible"/>
                                      </p:to>
                                    </p:set>
                                    <p:animEffect transition="in" filter="dissolve">
                                      <p:cBhvr>
                                        <p:cTn id="42" dur="500"/>
                                        <p:tgtEl>
                                          <p:spTgt spid="34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7" grpId="0" animBg="1"/>
      <p:bldP spid="34838" grpId="0" animBg="1"/>
      <p:bldP spid="34839" grpId="0" animBg="1"/>
      <p:bldP spid="34840" grpId="0" animBg="1"/>
      <p:bldP spid="34848" grpId="0" animBg="1"/>
      <p:bldP spid="34849" grpId="0" animBg="1"/>
      <p:bldP spid="348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3010"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11"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43012"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43013"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43014"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43015"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36877"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6878"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3018" name="AutoShape 15"/>
          <p:cNvSpPr>
            <a:spLocks noChangeArrowheads="1"/>
          </p:cNvSpPr>
          <p:nvPr/>
        </p:nvSpPr>
        <p:spPr bwMode="auto">
          <a:xfrm>
            <a:off x="6700838"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19"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20" name="AutoShape 17"/>
          <p:cNvSpPr>
            <a:spLocks noChangeArrowheads="1"/>
          </p:cNvSpPr>
          <p:nvPr/>
        </p:nvSpPr>
        <p:spPr bwMode="auto">
          <a:xfrm>
            <a:off x="2436813" y="3003550"/>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21" name="AutoShape 18"/>
          <p:cNvSpPr>
            <a:spLocks noChangeArrowheads="1"/>
          </p:cNvSpPr>
          <p:nvPr/>
        </p:nvSpPr>
        <p:spPr bwMode="auto">
          <a:xfrm>
            <a:off x="4379913" y="1658938"/>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22"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23"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85" name="Line 21"/>
          <p:cNvSpPr>
            <a:spLocks noChangeShapeType="1"/>
          </p:cNvSpPr>
          <p:nvPr/>
        </p:nvSpPr>
        <p:spPr bwMode="auto">
          <a:xfrm flipV="1">
            <a:off x="4572000" y="784225"/>
            <a:ext cx="3292475" cy="4927600"/>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36886" name="Line 22"/>
          <p:cNvSpPr>
            <a:spLocks noChangeShapeType="1"/>
          </p:cNvSpPr>
          <p:nvPr/>
        </p:nvSpPr>
        <p:spPr bwMode="auto">
          <a:xfrm flipH="1">
            <a:off x="4572000" y="819150"/>
            <a:ext cx="3205163" cy="996950"/>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36887" name="Line 23"/>
          <p:cNvSpPr>
            <a:spLocks noChangeShapeType="1"/>
          </p:cNvSpPr>
          <p:nvPr/>
        </p:nvSpPr>
        <p:spPr bwMode="auto">
          <a:xfrm flipV="1">
            <a:off x="4572000" y="3717925"/>
            <a:ext cx="760413" cy="18764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6888" name="Line 24"/>
          <p:cNvSpPr>
            <a:spLocks noChangeShapeType="1"/>
          </p:cNvSpPr>
          <p:nvPr/>
        </p:nvSpPr>
        <p:spPr bwMode="auto">
          <a:xfrm flipV="1">
            <a:off x="7708900" y="2208213"/>
            <a:ext cx="309563" cy="8778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3028"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43029"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43030" name="AutoShape 28"/>
          <p:cNvSpPr>
            <a:spLocks noChangeArrowheads="1"/>
          </p:cNvSpPr>
          <p:nvPr/>
        </p:nvSpPr>
        <p:spPr bwMode="auto">
          <a:xfrm>
            <a:off x="7812088" y="587375"/>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6897" name="Arc 33"/>
          <p:cNvSpPr>
            <a:spLocks/>
          </p:cNvSpPr>
          <p:nvPr/>
        </p:nvSpPr>
        <p:spPr bwMode="auto">
          <a:xfrm rot="4988062">
            <a:off x="3556794" y="2585244"/>
            <a:ext cx="3913187" cy="2276475"/>
          </a:xfrm>
          <a:custGeom>
            <a:avLst/>
            <a:gdLst>
              <a:gd name="T0" fmla="*/ 0 w 42821"/>
              <a:gd name="T1" fmla="*/ 2147483647 h 24709"/>
              <a:gd name="T2" fmla="*/ 2147483647 w 42821"/>
              <a:gd name="T3" fmla="*/ 2147483647 h 24709"/>
              <a:gd name="T4" fmla="*/ 2147483647 w 42821"/>
              <a:gd name="T5" fmla="*/ 2147483647 h 24709"/>
              <a:gd name="T6" fmla="*/ 0 60000 65536"/>
              <a:gd name="T7" fmla="*/ 0 60000 65536"/>
              <a:gd name="T8" fmla="*/ 0 60000 65536"/>
              <a:gd name="T9" fmla="*/ 0 w 42821"/>
              <a:gd name="T10" fmla="*/ 0 h 24709"/>
              <a:gd name="T11" fmla="*/ 42821 w 42821"/>
              <a:gd name="T12" fmla="*/ 24709 h 24709"/>
            </a:gdLst>
            <a:ahLst/>
            <a:cxnLst>
              <a:cxn ang="T6">
                <a:pos x="T0" y="T1"/>
              </a:cxn>
              <a:cxn ang="T7">
                <a:pos x="T2" y="T3"/>
              </a:cxn>
              <a:cxn ang="T8">
                <a:pos x="T4" y="T5"/>
              </a:cxn>
            </a:cxnLst>
            <a:rect l="T9" t="T10" r="T11" b="T12"/>
            <a:pathLst>
              <a:path w="42821" h="24709" fill="none" extrusionOk="0">
                <a:moveTo>
                  <a:pt x="0" y="17569"/>
                </a:moveTo>
                <a:cubicBezTo>
                  <a:pt x="1936" y="7376"/>
                  <a:pt x="10846" y="-1"/>
                  <a:pt x="21221" y="0"/>
                </a:cubicBezTo>
                <a:cubicBezTo>
                  <a:pt x="33150" y="0"/>
                  <a:pt x="42821" y="9670"/>
                  <a:pt x="42821" y="21600"/>
                </a:cubicBezTo>
                <a:cubicBezTo>
                  <a:pt x="42821" y="22640"/>
                  <a:pt x="42745" y="23679"/>
                  <a:pt x="42596" y="24709"/>
                </a:cubicBezTo>
              </a:path>
              <a:path w="42821" h="24709" stroke="0" extrusionOk="0">
                <a:moveTo>
                  <a:pt x="0" y="17569"/>
                </a:moveTo>
                <a:cubicBezTo>
                  <a:pt x="1936" y="7376"/>
                  <a:pt x="10846" y="-1"/>
                  <a:pt x="21221" y="0"/>
                </a:cubicBezTo>
                <a:cubicBezTo>
                  <a:pt x="33150" y="0"/>
                  <a:pt x="42821" y="9670"/>
                  <a:pt x="42821" y="21600"/>
                </a:cubicBezTo>
                <a:cubicBezTo>
                  <a:pt x="42821" y="22640"/>
                  <a:pt x="42745" y="23679"/>
                  <a:pt x="42596" y="24709"/>
                </a:cubicBezTo>
                <a:lnTo>
                  <a:pt x="21221"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36899" name="Line 35"/>
          <p:cNvSpPr>
            <a:spLocks noChangeShapeType="1"/>
          </p:cNvSpPr>
          <p:nvPr/>
        </p:nvSpPr>
        <p:spPr bwMode="auto">
          <a:xfrm flipH="1" flipV="1">
            <a:off x="4714875" y="2425700"/>
            <a:ext cx="579438" cy="13430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3033" name="Line 36"/>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43034" name="Line 37"/>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36902" name="Arc 38"/>
          <p:cNvSpPr>
            <a:spLocks/>
          </p:cNvSpPr>
          <p:nvPr/>
        </p:nvSpPr>
        <p:spPr bwMode="auto">
          <a:xfrm rot="3862186">
            <a:off x="7385050" y="2514600"/>
            <a:ext cx="914400" cy="914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1"/>
            </a:solidFill>
            <a:round/>
            <a:headEnd/>
            <a:tailEnd/>
          </a:ln>
        </p:spPr>
        <p:txBody>
          <a:bodyPr rot="10800000" vert="eaVert" wrap="none" anchor="ctr">
            <a:prstTxWarp prst="textNoShape">
              <a:avLst/>
            </a:prstTxWarp>
          </a:bodyPr>
          <a:lstStyle/>
          <a:p>
            <a:pPr algn="ctr"/>
            <a:endParaRPr lang="en-US" sz="1800"/>
          </a:p>
        </p:txBody>
      </p:sp>
      <p:sp>
        <p:nvSpPr>
          <p:cNvPr id="36903" name="Line 39"/>
          <p:cNvSpPr>
            <a:spLocks noChangeShapeType="1"/>
          </p:cNvSpPr>
          <p:nvPr/>
        </p:nvSpPr>
        <p:spPr bwMode="auto">
          <a:xfrm flipH="1">
            <a:off x="5141913" y="3586163"/>
            <a:ext cx="2435225" cy="226853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3037" name="Rectangle 42"/>
          <p:cNvSpPr>
            <a:spLocks noChangeArrowheads="1"/>
          </p:cNvSpPr>
          <p:nvPr/>
        </p:nvSpPr>
        <p:spPr bwMode="auto">
          <a:xfrm>
            <a:off x="1184275" y="71438"/>
            <a:ext cx="6745288" cy="655637"/>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Double:  Right Field—</a:t>
            </a:r>
            <a:r>
              <a:rPr lang="en-US" sz="2000">
                <a:latin typeface="Times New Roman" charset="0"/>
              </a:rPr>
              <a:t>No Runners on Base</a:t>
            </a:r>
            <a:r>
              <a:rPr lang="en-US" sz="2800">
                <a:latin typeface="Times New Roman" charset="0"/>
              </a:rPr>
              <a:t>  </a:t>
            </a:r>
          </a:p>
        </p:txBody>
      </p:sp>
      <p:sp>
        <p:nvSpPr>
          <p:cNvPr id="36907" name="Arc 43"/>
          <p:cNvSpPr>
            <a:spLocks/>
          </p:cNvSpPr>
          <p:nvPr/>
        </p:nvSpPr>
        <p:spPr bwMode="auto">
          <a:xfrm rot="-6073943">
            <a:off x="4124325" y="568007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85"/>
                                        </p:tgtEl>
                                        <p:attrNameLst>
                                          <p:attrName>style.visibility</p:attrName>
                                        </p:attrNameLst>
                                      </p:cBhvr>
                                      <p:to>
                                        <p:strVal val="visible"/>
                                      </p:to>
                                    </p:set>
                                    <p:animEffect transition="in" filter="checkerboard(across)">
                                      <p:cBhvr>
                                        <p:cTn id="7" dur="500"/>
                                        <p:tgtEl>
                                          <p:spTgt spid="3688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88"/>
                                        </p:tgtEl>
                                        <p:attrNameLst>
                                          <p:attrName>style.visibility</p:attrName>
                                        </p:attrNameLst>
                                      </p:cBhvr>
                                      <p:to>
                                        <p:strVal val="visible"/>
                                      </p:to>
                                    </p:set>
                                    <p:animEffect transition="in" filter="dissolve">
                                      <p:cBhvr>
                                        <p:cTn id="12" dur="500"/>
                                        <p:tgtEl>
                                          <p:spTgt spid="3688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897"/>
                                        </p:tgtEl>
                                        <p:attrNameLst>
                                          <p:attrName>style.visibility</p:attrName>
                                        </p:attrNameLst>
                                      </p:cBhvr>
                                      <p:to>
                                        <p:strVal val="visible"/>
                                      </p:to>
                                    </p:set>
                                    <p:animEffect transition="in" filter="dissolve">
                                      <p:cBhvr>
                                        <p:cTn id="17" dur="500"/>
                                        <p:tgtEl>
                                          <p:spTgt spid="3689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886"/>
                                        </p:tgtEl>
                                        <p:attrNameLst>
                                          <p:attrName>style.visibility</p:attrName>
                                        </p:attrNameLst>
                                      </p:cBhvr>
                                      <p:to>
                                        <p:strVal val="visible"/>
                                      </p:to>
                                    </p:set>
                                    <p:animEffect transition="in" filter="checkerboard(across)">
                                      <p:cBhvr>
                                        <p:cTn id="22" dur="500"/>
                                        <p:tgtEl>
                                          <p:spTgt spid="3688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6902"/>
                                        </p:tgtEl>
                                        <p:attrNameLst>
                                          <p:attrName>style.visibility</p:attrName>
                                        </p:attrNameLst>
                                      </p:cBhvr>
                                      <p:to>
                                        <p:strVal val="visible"/>
                                      </p:to>
                                    </p:set>
                                    <p:animEffect transition="in" filter="dissolve">
                                      <p:cBhvr>
                                        <p:cTn id="27" dur="500"/>
                                        <p:tgtEl>
                                          <p:spTgt spid="3690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6903"/>
                                        </p:tgtEl>
                                        <p:attrNameLst>
                                          <p:attrName>style.visibility</p:attrName>
                                        </p:attrNameLst>
                                      </p:cBhvr>
                                      <p:to>
                                        <p:strVal val="visible"/>
                                      </p:to>
                                    </p:set>
                                    <p:animEffect transition="in" filter="dissolve">
                                      <p:cBhvr>
                                        <p:cTn id="32" dur="500"/>
                                        <p:tgtEl>
                                          <p:spTgt spid="3690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6907"/>
                                        </p:tgtEl>
                                        <p:attrNameLst>
                                          <p:attrName>style.visibility</p:attrName>
                                        </p:attrNameLst>
                                      </p:cBhvr>
                                      <p:to>
                                        <p:strVal val="visible"/>
                                      </p:to>
                                    </p:set>
                                    <p:animEffect transition="in" filter="dissolve">
                                      <p:cBhvr>
                                        <p:cTn id="37" dur="500"/>
                                        <p:tgtEl>
                                          <p:spTgt spid="3690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6887"/>
                                        </p:tgtEl>
                                        <p:attrNameLst>
                                          <p:attrName>style.visibility</p:attrName>
                                        </p:attrNameLst>
                                      </p:cBhvr>
                                      <p:to>
                                        <p:strVal val="visible"/>
                                      </p:to>
                                    </p:set>
                                    <p:animEffect transition="in" filter="dissolve">
                                      <p:cBhvr>
                                        <p:cTn id="42" dur="500"/>
                                        <p:tgtEl>
                                          <p:spTgt spid="3688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6899"/>
                                        </p:tgtEl>
                                        <p:attrNameLst>
                                          <p:attrName>style.visibility</p:attrName>
                                        </p:attrNameLst>
                                      </p:cBhvr>
                                      <p:to>
                                        <p:strVal val="visible"/>
                                      </p:to>
                                    </p:set>
                                    <p:animEffect transition="in" filter="dissolve">
                                      <p:cBhvr>
                                        <p:cTn id="47" dur="500"/>
                                        <p:tgtEl>
                                          <p:spTgt spid="36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5" grpId="0" animBg="1"/>
      <p:bldP spid="36886" grpId="0" animBg="1"/>
      <p:bldP spid="36887" grpId="0" animBg="1"/>
      <p:bldP spid="36888" grpId="0" animBg="1"/>
      <p:bldP spid="36897" grpId="0" animBg="1"/>
      <p:bldP spid="36899" grpId="0" animBg="1"/>
      <p:bldP spid="36902" grpId="0" animBg="1" autoUpdateAnimBg="0"/>
      <p:bldP spid="36903" grpId="0" animBg="1"/>
      <p:bldP spid="3690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AutoShape 6"/>
          <p:cNvSpPr>
            <a:spLocks noChangeArrowheads="1"/>
          </p:cNvSpPr>
          <p:nvPr/>
        </p:nvSpPr>
        <p:spPr bwMode="auto">
          <a:xfrm>
            <a:off x="44450" y="5622925"/>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5058" name="AutoShape 7"/>
          <p:cNvSpPr>
            <a:spLocks noChangeArrowheads="1"/>
          </p:cNvSpPr>
          <p:nvPr/>
        </p:nvSpPr>
        <p:spPr bwMode="auto">
          <a:xfrm>
            <a:off x="88900" y="6129338"/>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59" name="Text Box 8"/>
          <p:cNvSpPr txBox="1">
            <a:spLocks noChangeArrowheads="1"/>
          </p:cNvSpPr>
          <p:nvPr/>
        </p:nvSpPr>
        <p:spPr bwMode="auto">
          <a:xfrm>
            <a:off x="414338" y="5543550"/>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45060" name="Text Box 9"/>
          <p:cNvSpPr txBox="1">
            <a:spLocks noChangeArrowheads="1"/>
          </p:cNvSpPr>
          <p:nvPr/>
        </p:nvSpPr>
        <p:spPr bwMode="auto">
          <a:xfrm>
            <a:off x="414338" y="5973763"/>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45061" name="AutoShape 10"/>
          <p:cNvSpPr>
            <a:spLocks noChangeArrowheads="1"/>
          </p:cNvSpPr>
          <p:nvPr/>
        </p:nvSpPr>
        <p:spPr bwMode="auto">
          <a:xfrm>
            <a:off x="88900" y="6569075"/>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45062" name="Text Box 11"/>
          <p:cNvSpPr txBox="1">
            <a:spLocks noChangeArrowheads="1"/>
          </p:cNvSpPr>
          <p:nvPr/>
        </p:nvSpPr>
        <p:spPr bwMode="auto">
          <a:xfrm>
            <a:off x="414338" y="6392863"/>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45063"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815975"/>
            <a:ext cx="6472238" cy="5992813"/>
          </a:xfrm>
          <a:prstGeom prst="rect">
            <a:avLst/>
          </a:prstGeom>
          <a:noFill/>
          <a:ln w="9525">
            <a:noFill/>
            <a:miter lim="800000"/>
            <a:headEnd/>
            <a:tailEnd/>
          </a:ln>
        </p:spPr>
      </p:pic>
      <p:sp>
        <p:nvSpPr>
          <p:cNvPr id="38925" name="AutoShape 13"/>
          <p:cNvSpPr>
            <a:spLocks noChangeArrowheads="1"/>
          </p:cNvSpPr>
          <p:nvPr/>
        </p:nvSpPr>
        <p:spPr bwMode="auto">
          <a:xfrm>
            <a:off x="7512050" y="3205163"/>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8926" name="AutoShape 14"/>
          <p:cNvSpPr>
            <a:spLocks noChangeArrowheads="1"/>
          </p:cNvSpPr>
          <p:nvPr/>
        </p:nvSpPr>
        <p:spPr bwMode="auto">
          <a:xfrm>
            <a:off x="4432300" y="6416675"/>
            <a:ext cx="319088" cy="369888"/>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5066" name="AutoShape 15"/>
          <p:cNvSpPr>
            <a:spLocks noChangeArrowheads="1"/>
          </p:cNvSpPr>
          <p:nvPr/>
        </p:nvSpPr>
        <p:spPr bwMode="auto">
          <a:xfrm>
            <a:off x="6711950" y="297656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67" name="AutoShape 16"/>
          <p:cNvSpPr>
            <a:spLocks noChangeArrowheads="1"/>
          </p:cNvSpPr>
          <p:nvPr/>
        </p:nvSpPr>
        <p:spPr bwMode="auto">
          <a:xfrm>
            <a:off x="4572000" y="1716088"/>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68" name="AutoShape 17"/>
          <p:cNvSpPr>
            <a:spLocks noChangeArrowheads="1"/>
          </p:cNvSpPr>
          <p:nvPr/>
        </p:nvSpPr>
        <p:spPr bwMode="auto">
          <a:xfrm>
            <a:off x="2436813" y="31924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69" name="AutoShape 18"/>
          <p:cNvSpPr>
            <a:spLocks noChangeArrowheads="1"/>
          </p:cNvSpPr>
          <p:nvPr/>
        </p:nvSpPr>
        <p:spPr bwMode="auto">
          <a:xfrm>
            <a:off x="2984500" y="1895475"/>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70" name="AutoShape 19"/>
          <p:cNvSpPr>
            <a:spLocks noChangeArrowheads="1"/>
          </p:cNvSpPr>
          <p:nvPr/>
        </p:nvSpPr>
        <p:spPr bwMode="auto">
          <a:xfrm>
            <a:off x="4497388" y="38401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71" name="AutoShape 20"/>
          <p:cNvSpPr>
            <a:spLocks noChangeArrowheads="1"/>
          </p:cNvSpPr>
          <p:nvPr/>
        </p:nvSpPr>
        <p:spPr bwMode="auto">
          <a:xfrm>
            <a:off x="4497388" y="6161088"/>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8933" name="Line 21"/>
          <p:cNvSpPr>
            <a:spLocks noChangeShapeType="1"/>
          </p:cNvSpPr>
          <p:nvPr/>
        </p:nvSpPr>
        <p:spPr bwMode="auto">
          <a:xfrm flipH="1" flipV="1">
            <a:off x="4157663" y="698500"/>
            <a:ext cx="271462" cy="5165725"/>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38934" name="Line 22"/>
          <p:cNvSpPr>
            <a:spLocks noChangeShapeType="1"/>
          </p:cNvSpPr>
          <p:nvPr/>
        </p:nvSpPr>
        <p:spPr bwMode="auto">
          <a:xfrm>
            <a:off x="4191000" y="687388"/>
            <a:ext cx="381000" cy="131762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38935" name="Line 23"/>
          <p:cNvSpPr>
            <a:spLocks noChangeShapeType="1"/>
          </p:cNvSpPr>
          <p:nvPr/>
        </p:nvSpPr>
        <p:spPr bwMode="auto">
          <a:xfrm flipH="1" flipV="1">
            <a:off x="3897313" y="4476750"/>
            <a:ext cx="641350" cy="20081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8936" name="Line 24"/>
          <p:cNvSpPr>
            <a:spLocks noChangeShapeType="1"/>
          </p:cNvSpPr>
          <p:nvPr/>
        </p:nvSpPr>
        <p:spPr bwMode="auto">
          <a:xfrm flipH="1" flipV="1">
            <a:off x="5737225" y="3381375"/>
            <a:ext cx="1684338" cy="15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5076" name="Line 25"/>
          <p:cNvSpPr>
            <a:spLocks noChangeShapeType="1"/>
          </p:cNvSpPr>
          <p:nvPr/>
        </p:nvSpPr>
        <p:spPr bwMode="auto">
          <a:xfrm>
            <a:off x="5676900" y="5022850"/>
            <a:ext cx="117475" cy="106363"/>
          </a:xfrm>
          <a:prstGeom prst="line">
            <a:avLst/>
          </a:prstGeom>
          <a:noFill/>
          <a:ln w="57150">
            <a:solidFill>
              <a:schemeClr val="bg1"/>
            </a:solidFill>
            <a:round/>
            <a:headEnd/>
            <a:tailEnd/>
          </a:ln>
        </p:spPr>
        <p:txBody>
          <a:bodyPr>
            <a:prstTxWarp prst="textNoShape">
              <a:avLst/>
            </a:prstTxWarp>
          </a:bodyPr>
          <a:lstStyle/>
          <a:p>
            <a:endParaRPr lang="en-US"/>
          </a:p>
        </p:txBody>
      </p:sp>
      <p:sp>
        <p:nvSpPr>
          <p:cNvPr id="45077" name="Line 26"/>
          <p:cNvSpPr>
            <a:spLocks noChangeShapeType="1"/>
          </p:cNvSpPr>
          <p:nvPr/>
        </p:nvSpPr>
        <p:spPr bwMode="auto">
          <a:xfrm flipH="1">
            <a:off x="5757863" y="4025900"/>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45078" name="AutoShape 28"/>
          <p:cNvSpPr>
            <a:spLocks noChangeArrowheads="1"/>
          </p:cNvSpPr>
          <p:nvPr/>
        </p:nvSpPr>
        <p:spPr bwMode="auto">
          <a:xfrm>
            <a:off x="4078288" y="465138"/>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grpSp>
        <p:nvGrpSpPr>
          <p:cNvPr id="38941" name="Group 29"/>
          <p:cNvGrpSpPr>
            <a:grpSpLocks/>
          </p:cNvGrpSpPr>
          <p:nvPr/>
        </p:nvGrpSpPr>
        <p:grpSpPr bwMode="auto">
          <a:xfrm>
            <a:off x="5438775" y="3289300"/>
            <a:ext cx="274638" cy="277813"/>
            <a:chOff x="3534" y="2016"/>
            <a:chExt cx="195" cy="204"/>
          </a:xfrm>
        </p:grpSpPr>
        <p:sp>
          <p:nvSpPr>
            <p:cNvPr id="45085" name="AutoShape 30"/>
            <p:cNvSpPr>
              <a:spLocks noChangeArrowheads="1"/>
            </p:cNvSpPr>
            <p:nvPr/>
          </p:nvSpPr>
          <p:spPr bwMode="auto">
            <a:xfrm rot="-10671810">
              <a:off x="3641" y="2018"/>
              <a:ext cx="88" cy="202"/>
            </a:xfrm>
            <a:prstGeom prst="curvedRight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45086" name="AutoShape 31"/>
            <p:cNvSpPr>
              <a:spLocks noChangeArrowheads="1"/>
            </p:cNvSpPr>
            <p:nvPr/>
          </p:nvSpPr>
          <p:spPr bwMode="auto">
            <a:xfrm rot="5400000">
              <a:off x="3477" y="2073"/>
              <a:ext cx="202" cy="88"/>
            </a:xfrm>
            <a:prstGeom prst="curvedUp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grpSp>
      <p:sp>
        <p:nvSpPr>
          <p:cNvPr id="38944" name="Line 32"/>
          <p:cNvSpPr>
            <a:spLocks noChangeShapeType="1"/>
          </p:cNvSpPr>
          <p:nvPr/>
        </p:nvSpPr>
        <p:spPr bwMode="auto">
          <a:xfrm>
            <a:off x="5348288" y="3021013"/>
            <a:ext cx="712787" cy="638175"/>
          </a:xfrm>
          <a:prstGeom prst="line">
            <a:avLst/>
          </a:pr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38945" name="Arc 33"/>
          <p:cNvSpPr>
            <a:spLocks/>
          </p:cNvSpPr>
          <p:nvPr/>
        </p:nvSpPr>
        <p:spPr bwMode="auto">
          <a:xfrm rot="4988062">
            <a:off x="4761707" y="3844131"/>
            <a:ext cx="1760538" cy="2276475"/>
          </a:xfrm>
          <a:custGeom>
            <a:avLst/>
            <a:gdLst>
              <a:gd name="T0" fmla="*/ 0 w 25995"/>
              <a:gd name="T1" fmla="*/ 2147483647 h 24709"/>
              <a:gd name="T2" fmla="*/ 2147483647 w 25995"/>
              <a:gd name="T3" fmla="*/ 2147483647 h 24709"/>
              <a:gd name="T4" fmla="*/ 2147483647 w 25995"/>
              <a:gd name="T5" fmla="*/ 2147483647 h 24709"/>
              <a:gd name="T6" fmla="*/ 0 60000 65536"/>
              <a:gd name="T7" fmla="*/ 0 60000 65536"/>
              <a:gd name="T8" fmla="*/ 0 60000 65536"/>
              <a:gd name="T9" fmla="*/ 0 w 25995"/>
              <a:gd name="T10" fmla="*/ 0 h 24709"/>
              <a:gd name="T11" fmla="*/ 25995 w 25995"/>
              <a:gd name="T12" fmla="*/ 24709 h 24709"/>
            </a:gdLst>
            <a:ahLst/>
            <a:cxnLst>
              <a:cxn ang="T6">
                <a:pos x="T0" y="T1"/>
              </a:cxn>
              <a:cxn ang="T7">
                <a:pos x="T2" y="T3"/>
              </a:cxn>
              <a:cxn ang="T8">
                <a:pos x="T4" y="T5"/>
              </a:cxn>
            </a:cxnLst>
            <a:rect l="T9" t="T10" r="T11" b="T12"/>
            <a:pathLst>
              <a:path w="25995" h="24709" fill="none" extrusionOk="0">
                <a:moveTo>
                  <a:pt x="-1" y="451"/>
                </a:moveTo>
                <a:cubicBezTo>
                  <a:pt x="1445" y="151"/>
                  <a:pt x="2918" y="-1"/>
                  <a:pt x="4395" y="0"/>
                </a:cubicBezTo>
                <a:cubicBezTo>
                  <a:pt x="16324" y="0"/>
                  <a:pt x="25995" y="9670"/>
                  <a:pt x="25995" y="21600"/>
                </a:cubicBezTo>
                <a:cubicBezTo>
                  <a:pt x="25995" y="22640"/>
                  <a:pt x="25919" y="23679"/>
                  <a:pt x="25770" y="24709"/>
                </a:cubicBezTo>
              </a:path>
              <a:path w="25995" h="24709" stroke="0" extrusionOk="0">
                <a:moveTo>
                  <a:pt x="-1" y="451"/>
                </a:moveTo>
                <a:cubicBezTo>
                  <a:pt x="1445" y="151"/>
                  <a:pt x="2918" y="-1"/>
                  <a:pt x="4395" y="0"/>
                </a:cubicBezTo>
                <a:cubicBezTo>
                  <a:pt x="16324" y="0"/>
                  <a:pt x="25995" y="9670"/>
                  <a:pt x="25995" y="21600"/>
                </a:cubicBezTo>
                <a:cubicBezTo>
                  <a:pt x="25995" y="22640"/>
                  <a:pt x="25919" y="23679"/>
                  <a:pt x="25770" y="24709"/>
                </a:cubicBezTo>
                <a:lnTo>
                  <a:pt x="4395"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5082" name="Line 35"/>
          <p:cNvSpPr>
            <a:spLocks noChangeShapeType="1"/>
          </p:cNvSpPr>
          <p:nvPr/>
        </p:nvSpPr>
        <p:spPr bwMode="auto">
          <a:xfrm flipH="1" flipV="1">
            <a:off x="0" y="1519238"/>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45083" name="Line 36"/>
          <p:cNvSpPr>
            <a:spLocks noChangeShapeType="1"/>
          </p:cNvSpPr>
          <p:nvPr/>
        </p:nvSpPr>
        <p:spPr bwMode="auto">
          <a:xfrm flipV="1">
            <a:off x="7612063" y="1352550"/>
            <a:ext cx="1531937" cy="1757363"/>
          </a:xfrm>
          <a:prstGeom prst="line">
            <a:avLst/>
          </a:prstGeom>
          <a:noFill/>
          <a:ln w="19050">
            <a:solidFill>
              <a:schemeClr val="bg1"/>
            </a:solidFill>
            <a:round/>
            <a:headEnd/>
            <a:tailEnd/>
          </a:ln>
        </p:spPr>
        <p:txBody>
          <a:bodyPr>
            <a:prstTxWarp prst="textNoShape">
              <a:avLst/>
            </a:prstTxWarp>
          </a:bodyPr>
          <a:lstStyle/>
          <a:p>
            <a:endParaRPr lang="en-US"/>
          </a:p>
        </p:txBody>
      </p:sp>
      <p:sp>
        <p:nvSpPr>
          <p:cNvPr id="45084" name="Rectangle 37"/>
          <p:cNvSpPr>
            <a:spLocks noChangeArrowheads="1"/>
          </p:cNvSpPr>
          <p:nvPr/>
        </p:nvSpPr>
        <p:spPr bwMode="auto">
          <a:xfrm>
            <a:off x="1192213" y="144463"/>
            <a:ext cx="6757987" cy="488950"/>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Single:  Center Field—</a:t>
            </a:r>
            <a:r>
              <a:rPr lang="en-US" sz="2000">
                <a:latin typeface="Times New Roman" charset="0"/>
              </a:rPr>
              <a:t>No Runners on Base</a:t>
            </a:r>
            <a:r>
              <a:rPr lang="en-US" sz="2800">
                <a:latin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33"/>
                                        </p:tgtEl>
                                        <p:attrNameLst>
                                          <p:attrName>style.visibility</p:attrName>
                                        </p:attrNameLst>
                                      </p:cBhvr>
                                      <p:to>
                                        <p:strVal val="visible"/>
                                      </p:to>
                                    </p:set>
                                    <p:animEffect transition="in" filter="checkerboard(across)">
                                      <p:cBhvr>
                                        <p:cTn id="7" dur="500"/>
                                        <p:tgtEl>
                                          <p:spTgt spid="389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36"/>
                                        </p:tgtEl>
                                        <p:attrNameLst>
                                          <p:attrName>style.visibility</p:attrName>
                                        </p:attrNameLst>
                                      </p:cBhvr>
                                      <p:to>
                                        <p:strVal val="visible"/>
                                      </p:to>
                                    </p:set>
                                    <p:animEffect transition="in" filter="dissolve">
                                      <p:cBhvr>
                                        <p:cTn id="12" dur="500"/>
                                        <p:tgtEl>
                                          <p:spTgt spid="3893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45"/>
                                        </p:tgtEl>
                                        <p:attrNameLst>
                                          <p:attrName>style.visibility</p:attrName>
                                        </p:attrNameLst>
                                      </p:cBhvr>
                                      <p:to>
                                        <p:strVal val="visible"/>
                                      </p:to>
                                    </p:set>
                                    <p:animEffect transition="in" filter="dissolve">
                                      <p:cBhvr>
                                        <p:cTn id="17" dur="500"/>
                                        <p:tgtEl>
                                          <p:spTgt spid="3894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934"/>
                                        </p:tgtEl>
                                        <p:attrNameLst>
                                          <p:attrName>style.visibility</p:attrName>
                                        </p:attrNameLst>
                                      </p:cBhvr>
                                      <p:to>
                                        <p:strVal val="visible"/>
                                      </p:to>
                                    </p:set>
                                    <p:animEffect transition="in" filter="checkerboard(across)">
                                      <p:cBhvr>
                                        <p:cTn id="22" dur="500"/>
                                        <p:tgtEl>
                                          <p:spTgt spid="3893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8941"/>
                                        </p:tgtEl>
                                        <p:attrNameLst>
                                          <p:attrName>style.visibility</p:attrName>
                                        </p:attrNameLst>
                                      </p:cBhvr>
                                      <p:to>
                                        <p:strVal val="visible"/>
                                      </p:to>
                                    </p:set>
                                    <p:animEffect transition="in" filter="dissolve">
                                      <p:cBhvr>
                                        <p:cTn id="27" dur="500"/>
                                        <p:tgtEl>
                                          <p:spTgt spid="3894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944"/>
                                        </p:tgtEl>
                                        <p:attrNameLst>
                                          <p:attrName>style.visibility</p:attrName>
                                        </p:attrNameLst>
                                      </p:cBhvr>
                                      <p:to>
                                        <p:strVal val="visible"/>
                                      </p:to>
                                    </p:set>
                                    <p:animEffect transition="in" filter="dissolve">
                                      <p:cBhvr>
                                        <p:cTn id="32" dur="500"/>
                                        <p:tgtEl>
                                          <p:spTgt spid="3894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8935"/>
                                        </p:tgtEl>
                                        <p:attrNameLst>
                                          <p:attrName>style.visibility</p:attrName>
                                        </p:attrNameLst>
                                      </p:cBhvr>
                                      <p:to>
                                        <p:strVal val="visible"/>
                                      </p:to>
                                    </p:set>
                                    <p:animEffect transition="in" filter="dissolve">
                                      <p:cBhvr>
                                        <p:cTn id="37" dur="500"/>
                                        <p:tgtEl>
                                          <p:spTgt spid="38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3" grpId="0" animBg="1"/>
      <p:bldP spid="38934" grpId="0" animBg="1"/>
      <p:bldP spid="38935" grpId="0" animBg="1"/>
      <p:bldP spid="38936" grpId="0" animBg="1"/>
      <p:bldP spid="38944" grpId="0" animBg="1"/>
      <p:bldP spid="389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7106"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07"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47108"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47109"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47110"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47111"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40973"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0974"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7114" name="AutoShape 15"/>
          <p:cNvSpPr>
            <a:spLocks noChangeArrowheads="1"/>
          </p:cNvSpPr>
          <p:nvPr/>
        </p:nvSpPr>
        <p:spPr bwMode="auto">
          <a:xfrm>
            <a:off x="6711950"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15"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16" name="AutoShape 17"/>
          <p:cNvSpPr>
            <a:spLocks noChangeArrowheads="1"/>
          </p:cNvSpPr>
          <p:nvPr/>
        </p:nvSpPr>
        <p:spPr bwMode="auto">
          <a:xfrm>
            <a:off x="2557463" y="34845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17"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18"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19"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0981" name="Line 21"/>
          <p:cNvSpPr>
            <a:spLocks noChangeShapeType="1"/>
          </p:cNvSpPr>
          <p:nvPr/>
        </p:nvSpPr>
        <p:spPr bwMode="auto">
          <a:xfrm flipH="1" flipV="1">
            <a:off x="1736725" y="760413"/>
            <a:ext cx="2835275" cy="495141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40982" name="Line 22"/>
          <p:cNvSpPr>
            <a:spLocks noChangeShapeType="1"/>
          </p:cNvSpPr>
          <p:nvPr/>
        </p:nvSpPr>
        <p:spPr bwMode="auto">
          <a:xfrm>
            <a:off x="1768475" y="665163"/>
            <a:ext cx="808038" cy="3122612"/>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40983" name="Line 23"/>
          <p:cNvSpPr>
            <a:spLocks noChangeShapeType="1"/>
          </p:cNvSpPr>
          <p:nvPr/>
        </p:nvSpPr>
        <p:spPr bwMode="auto">
          <a:xfrm flipH="1" flipV="1">
            <a:off x="3416300" y="4308475"/>
            <a:ext cx="914400" cy="210343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0984" name="Line 24"/>
          <p:cNvSpPr>
            <a:spLocks noChangeShapeType="1"/>
          </p:cNvSpPr>
          <p:nvPr/>
        </p:nvSpPr>
        <p:spPr bwMode="auto">
          <a:xfrm flipH="1" flipV="1">
            <a:off x="5737225" y="3192463"/>
            <a:ext cx="1684338"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7124"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47125"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47126" name="AutoShape 28"/>
          <p:cNvSpPr>
            <a:spLocks noChangeArrowheads="1"/>
          </p:cNvSpPr>
          <p:nvPr/>
        </p:nvSpPr>
        <p:spPr bwMode="auto">
          <a:xfrm>
            <a:off x="1628775" y="541338"/>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grpSp>
        <p:nvGrpSpPr>
          <p:cNvPr id="40989" name="Group 29"/>
          <p:cNvGrpSpPr>
            <a:grpSpLocks/>
          </p:cNvGrpSpPr>
          <p:nvPr/>
        </p:nvGrpSpPr>
        <p:grpSpPr bwMode="auto">
          <a:xfrm>
            <a:off x="5611813" y="3240088"/>
            <a:ext cx="274637" cy="277812"/>
            <a:chOff x="3534" y="2016"/>
            <a:chExt cx="195" cy="204"/>
          </a:xfrm>
        </p:grpSpPr>
        <p:sp>
          <p:nvSpPr>
            <p:cNvPr id="47136" name="AutoShape 30"/>
            <p:cNvSpPr>
              <a:spLocks noChangeArrowheads="1"/>
            </p:cNvSpPr>
            <p:nvPr/>
          </p:nvSpPr>
          <p:spPr bwMode="auto">
            <a:xfrm rot="-10671810">
              <a:off x="3641" y="2018"/>
              <a:ext cx="88" cy="202"/>
            </a:xfrm>
            <a:prstGeom prst="curvedRight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47137" name="AutoShape 31"/>
            <p:cNvSpPr>
              <a:spLocks noChangeArrowheads="1"/>
            </p:cNvSpPr>
            <p:nvPr/>
          </p:nvSpPr>
          <p:spPr bwMode="auto">
            <a:xfrm rot="5400000">
              <a:off x="3477" y="2073"/>
              <a:ext cx="202" cy="88"/>
            </a:xfrm>
            <a:prstGeom prst="curvedUpArrow">
              <a:avLst>
                <a:gd name="adj1" fmla="val 45909"/>
                <a:gd name="adj2" fmla="val 91818"/>
                <a:gd name="adj3" fmla="val 33333"/>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grpSp>
      <p:sp>
        <p:nvSpPr>
          <p:cNvPr id="40992" name="Line 32"/>
          <p:cNvSpPr>
            <a:spLocks noChangeShapeType="1"/>
          </p:cNvSpPr>
          <p:nvPr/>
        </p:nvSpPr>
        <p:spPr bwMode="auto">
          <a:xfrm>
            <a:off x="4810125" y="2570163"/>
            <a:ext cx="1192213" cy="700087"/>
          </a:xfrm>
          <a:prstGeom prst="line">
            <a:avLst/>
          </a:pr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40993" name="Arc 33"/>
          <p:cNvSpPr>
            <a:spLocks/>
          </p:cNvSpPr>
          <p:nvPr/>
        </p:nvSpPr>
        <p:spPr bwMode="auto">
          <a:xfrm rot="4988062">
            <a:off x="2644775" y="1804988"/>
            <a:ext cx="3948113" cy="4021137"/>
          </a:xfrm>
          <a:custGeom>
            <a:avLst/>
            <a:gdLst>
              <a:gd name="T0" fmla="*/ 2147483647 w 43200"/>
              <a:gd name="T1" fmla="*/ 2147483647 h 42729"/>
              <a:gd name="T2" fmla="*/ 2147483647 w 43200"/>
              <a:gd name="T3" fmla="*/ 2147483647 h 42729"/>
              <a:gd name="T4" fmla="*/ 2147483647 w 43200"/>
              <a:gd name="T5" fmla="*/ 2147483647 h 42729"/>
              <a:gd name="T6" fmla="*/ 0 60000 65536"/>
              <a:gd name="T7" fmla="*/ 0 60000 65536"/>
              <a:gd name="T8" fmla="*/ 0 60000 65536"/>
              <a:gd name="T9" fmla="*/ 0 w 43200"/>
              <a:gd name="T10" fmla="*/ 0 h 42729"/>
              <a:gd name="T11" fmla="*/ 43200 w 43200"/>
              <a:gd name="T12" fmla="*/ 42729 h 42729"/>
            </a:gdLst>
            <a:ahLst/>
            <a:cxnLst>
              <a:cxn ang="T6">
                <a:pos x="T0" y="T1"/>
              </a:cxn>
              <a:cxn ang="T7">
                <a:pos x="T2" y="T3"/>
              </a:cxn>
              <a:cxn ang="T8">
                <a:pos x="T4" y="T5"/>
              </a:cxn>
            </a:cxnLst>
            <a:rect l="T9" t="T10" r="T11" b="T12"/>
            <a:pathLst>
              <a:path w="43200" h="42729" fill="none" extrusionOk="0">
                <a:moveTo>
                  <a:pt x="17113" y="42728"/>
                </a:moveTo>
                <a:cubicBezTo>
                  <a:pt x="7135" y="40609"/>
                  <a:pt x="0" y="31800"/>
                  <a:pt x="0" y="21600"/>
                </a:cubicBezTo>
                <a:cubicBezTo>
                  <a:pt x="0" y="9670"/>
                  <a:pt x="9670" y="0"/>
                  <a:pt x="21600" y="0"/>
                </a:cubicBezTo>
                <a:cubicBezTo>
                  <a:pt x="33529" y="0"/>
                  <a:pt x="43200" y="9670"/>
                  <a:pt x="43200" y="21600"/>
                </a:cubicBezTo>
                <a:cubicBezTo>
                  <a:pt x="43200" y="22640"/>
                  <a:pt x="43124" y="23679"/>
                  <a:pt x="42975" y="24709"/>
                </a:cubicBezTo>
              </a:path>
              <a:path w="43200" h="42729" stroke="0" extrusionOk="0">
                <a:moveTo>
                  <a:pt x="17113" y="42728"/>
                </a:moveTo>
                <a:cubicBezTo>
                  <a:pt x="7135" y="40609"/>
                  <a:pt x="0" y="31800"/>
                  <a:pt x="0" y="21600"/>
                </a:cubicBezTo>
                <a:cubicBezTo>
                  <a:pt x="0" y="9670"/>
                  <a:pt x="9670" y="0"/>
                  <a:pt x="21600" y="0"/>
                </a:cubicBezTo>
                <a:cubicBezTo>
                  <a:pt x="33529" y="0"/>
                  <a:pt x="43200" y="9670"/>
                  <a:pt x="43200" y="21600"/>
                </a:cubicBezTo>
                <a:cubicBezTo>
                  <a:pt x="43200" y="22640"/>
                  <a:pt x="43124" y="23679"/>
                  <a:pt x="42975" y="24709"/>
                </a:cubicBezTo>
                <a:lnTo>
                  <a:pt x="21600"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0994" name="Line 34"/>
          <p:cNvSpPr>
            <a:spLocks noChangeShapeType="1"/>
          </p:cNvSpPr>
          <p:nvPr/>
        </p:nvSpPr>
        <p:spPr bwMode="auto">
          <a:xfrm flipH="1">
            <a:off x="3044825" y="4405313"/>
            <a:ext cx="392113" cy="76993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7131" name="Line 35"/>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47132" name="Line 36"/>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40997" name="Line 37"/>
          <p:cNvSpPr>
            <a:spLocks noChangeShapeType="1"/>
          </p:cNvSpPr>
          <p:nvPr/>
        </p:nvSpPr>
        <p:spPr bwMode="auto">
          <a:xfrm flipH="1">
            <a:off x="3044825" y="2555875"/>
            <a:ext cx="1371600" cy="873125"/>
          </a:xfrm>
          <a:prstGeom prst="line">
            <a:avLst/>
          </a:prstGeom>
          <a:noFill/>
          <a:ln w="57150">
            <a:solidFill>
              <a:schemeClr val="tx1"/>
            </a:solidFill>
            <a:round/>
            <a:headEnd type="triangle" w="med" len="med"/>
            <a:tailEnd type="triangle" w="med" len="med"/>
          </a:ln>
        </p:spPr>
        <p:txBody>
          <a:bodyPr>
            <a:prstTxWarp prst="textNoShape">
              <a:avLst/>
            </a:prstTxWarp>
          </a:bodyPr>
          <a:lstStyle/>
          <a:p>
            <a:endParaRPr lang="en-US"/>
          </a:p>
        </p:txBody>
      </p:sp>
      <p:sp>
        <p:nvSpPr>
          <p:cNvPr id="40998" name="Line 38"/>
          <p:cNvSpPr>
            <a:spLocks noChangeShapeType="1"/>
          </p:cNvSpPr>
          <p:nvPr/>
        </p:nvSpPr>
        <p:spPr bwMode="auto">
          <a:xfrm flipV="1">
            <a:off x="4371975" y="2611438"/>
            <a:ext cx="546100" cy="0"/>
          </a:xfrm>
          <a:prstGeom prst="line">
            <a:avLst/>
          </a:prstGeom>
          <a:noFill/>
          <a:ln w="57150">
            <a:solidFill>
              <a:schemeClr val="tx1"/>
            </a:solidFill>
            <a:round/>
            <a:headEnd/>
            <a:tailEnd/>
          </a:ln>
        </p:spPr>
        <p:txBody>
          <a:bodyPr>
            <a:prstTxWarp prst="textNoShape">
              <a:avLst/>
            </a:prstTxWarp>
          </a:bodyPr>
          <a:lstStyle/>
          <a:p>
            <a:endParaRPr lang="en-US"/>
          </a:p>
        </p:txBody>
      </p:sp>
      <p:sp>
        <p:nvSpPr>
          <p:cNvPr id="47135" name="Rectangle 40"/>
          <p:cNvSpPr>
            <a:spLocks noChangeArrowheads="1"/>
          </p:cNvSpPr>
          <p:nvPr/>
        </p:nvSpPr>
        <p:spPr bwMode="auto">
          <a:xfrm>
            <a:off x="1184275" y="104775"/>
            <a:ext cx="6757988" cy="631825"/>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Triple:  Left Field—</a:t>
            </a:r>
            <a:r>
              <a:rPr lang="en-US" sz="2000">
                <a:latin typeface="Times New Roman" charset="0"/>
              </a:rPr>
              <a:t>No Runners on Base</a:t>
            </a:r>
            <a:r>
              <a:rPr lang="en-US" sz="2800">
                <a:latin typeface="Times New Roman"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1"/>
                                        </p:tgtEl>
                                        <p:attrNameLst>
                                          <p:attrName>style.visibility</p:attrName>
                                        </p:attrNameLst>
                                      </p:cBhvr>
                                      <p:to>
                                        <p:strVal val="visible"/>
                                      </p:to>
                                    </p:set>
                                    <p:animEffect transition="in" filter="checkerboard(across)">
                                      <p:cBhvr>
                                        <p:cTn id="7" dur="500"/>
                                        <p:tgtEl>
                                          <p:spTgt spid="4098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84"/>
                                        </p:tgtEl>
                                        <p:attrNameLst>
                                          <p:attrName>style.visibility</p:attrName>
                                        </p:attrNameLst>
                                      </p:cBhvr>
                                      <p:to>
                                        <p:strVal val="visible"/>
                                      </p:to>
                                    </p:set>
                                    <p:animEffect transition="in" filter="dissolve">
                                      <p:cBhvr>
                                        <p:cTn id="12" dur="500"/>
                                        <p:tgtEl>
                                          <p:spTgt spid="4098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0989"/>
                                        </p:tgtEl>
                                        <p:attrNameLst>
                                          <p:attrName>style.visibility</p:attrName>
                                        </p:attrNameLst>
                                      </p:cBhvr>
                                      <p:to>
                                        <p:strVal val="visible"/>
                                      </p:to>
                                    </p:set>
                                    <p:animEffect transition="in" filter="dissolve">
                                      <p:cBhvr>
                                        <p:cTn id="17" dur="500"/>
                                        <p:tgtEl>
                                          <p:spTgt spid="4098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92"/>
                                        </p:tgtEl>
                                        <p:attrNameLst>
                                          <p:attrName>style.visibility</p:attrName>
                                        </p:attrNameLst>
                                      </p:cBhvr>
                                      <p:to>
                                        <p:strVal val="visible"/>
                                      </p:to>
                                    </p:set>
                                    <p:animEffect transition="in" filter="dissolve">
                                      <p:cBhvr>
                                        <p:cTn id="22" dur="500"/>
                                        <p:tgtEl>
                                          <p:spTgt spid="4099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98"/>
                                        </p:tgtEl>
                                        <p:attrNameLst>
                                          <p:attrName>style.visibility</p:attrName>
                                        </p:attrNameLst>
                                      </p:cBhvr>
                                      <p:to>
                                        <p:strVal val="visible"/>
                                      </p:to>
                                    </p:set>
                                    <p:animEffect transition="in" filter="dissolve">
                                      <p:cBhvr>
                                        <p:cTn id="27" dur="500"/>
                                        <p:tgtEl>
                                          <p:spTgt spid="4099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97"/>
                                        </p:tgtEl>
                                        <p:attrNameLst>
                                          <p:attrName>style.visibility</p:attrName>
                                        </p:attrNameLst>
                                      </p:cBhvr>
                                      <p:to>
                                        <p:strVal val="visible"/>
                                      </p:to>
                                    </p:set>
                                    <p:animEffect transition="in" filter="dissolve">
                                      <p:cBhvr>
                                        <p:cTn id="32" dur="500"/>
                                        <p:tgtEl>
                                          <p:spTgt spid="4099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0993"/>
                                        </p:tgtEl>
                                        <p:attrNameLst>
                                          <p:attrName>style.visibility</p:attrName>
                                        </p:attrNameLst>
                                      </p:cBhvr>
                                      <p:to>
                                        <p:strVal val="visible"/>
                                      </p:to>
                                    </p:set>
                                    <p:animEffect transition="in" filter="dissolve">
                                      <p:cBhvr>
                                        <p:cTn id="37" dur="500"/>
                                        <p:tgtEl>
                                          <p:spTgt spid="4099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0982"/>
                                        </p:tgtEl>
                                        <p:attrNameLst>
                                          <p:attrName>style.visibility</p:attrName>
                                        </p:attrNameLst>
                                      </p:cBhvr>
                                      <p:to>
                                        <p:strVal val="visible"/>
                                      </p:to>
                                    </p:set>
                                    <p:animEffect transition="in" filter="checkerboard(across)">
                                      <p:cBhvr>
                                        <p:cTn id="42" dur="500"/>
                                        <p:tgtEl>
                                          <p:spTgt spid="4098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0983"/>
                                        </p:tgtEl>
                                        <p:attrNameLst>
                                          <p:attrName>style.visibility</p:attrName>
                                        </p:attrNameLst>
                                      </p:cBhvr>
                                      <p:to>
                                        <p:strVal val="visible"/>
                                      </p:to>
                                    </p:set>
                                    <p:animEffect transition="in" filter="dissolve">
                                      <p:cBhvr>
                                        <p:cTn id="47" dur="500"/>
                                        <p:tgtEl>
                                          <p:spTgt spid="4098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0994"/>
                                        </p:tgtEl>
                                        <p:attrNameLst>
                                          <p:attrName>style.visibility</p:attrName>
                                        </p:attrNameLst>
                                      </p:cBhvr>
                                      <p:to>
                                        <p:strVal val="visible"/>
                                      </p:to>
                                    </p:set>
                                    <p:animEffect transition="in" filter="dissolve">
                                      <p:cBhvr>
                                        <p:cTn id="52" dur="500"/>
                                        <p:tgtEl>
                                          <p:spTgt spid="409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1" grpId="0" animBg="1"/>
      <p:bldP spid="40982" grpId="0" animBg="1"/>
      <p:bldP spid="40983" grpId="0" animBg="1"/>
      <p:bldP spid="40984" grpId="0" animBg="1"/>
      <p:bldP spid="40992" grpId="0" animBg="1"/>
      <p:bldP spid="40993" grpId="0" animBg="1"/>
      <p:bldP spid="40994" grpId="0" animBg="1"/>
      <p:bldP spid="40997" grpId="0" animBg="1"/>
      <p:bldP spid="4099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9154"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9155"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49156"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49157"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49158"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49159"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43021"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3022"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9162" name="AutoShape 15"/>
          <p:cNvSpPr>
            <a:spLocks noChangeArrowheads="1"/>
          </p:cNvSpPr>
          <p:nvPr/>
        </p:nvSpPr>
        <p:spPr bwMode="auto">
          <a:xfrm>
            <a:off x="6711950"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9163"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9164" name="AutoShape 17"/>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9165"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9166"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9167"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29" name="Line 21"/>
          <p:cNvSpPr>
            <a:spLocks noChangeShapeType="1"/>
          </p:cNvSpPr>
          <p:nvPr/>
        </p:nvSpPr>
        <p:spPr bwMode="auto">
          <a:xfrm flipV="1">
            <a:off x="4572000" y="842963"/>
            <a:ext cx="3136900" cy="48688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43030" name="Line 22"/>
          <p:cNvSpPr>
            <a:spLocks noChangeShapeType="1"/>
          </p:cNvSpPr>
          <p:nvPr/>
        </p:nvSpPr>
        <p:spPr bwMode="auto">
          <a:xfrm flipH="1">
            <a:off x="2576513" y="736600"/>
            <a:ext cx="5176837" cy="30511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43031" name="Line 23"/>
          <p:cNvSpPr>
            <a:spLocks noChangeShapeType="1"/>
          </p:cNvSpPr>
          <p:nvPr/>
        </p:nvSpPr>
        <p:spPr bwMode="auto">
          <a:xfrm flipV="1">
            <a:off x="4572000" y="3597275"/>
            <a:ext cx="504825" cy="1985963"/>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9171"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49172"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49173" name="AutoShape 28"/>
          <p:cNvSpPr>
            <a:spLocks noChangeArrowheads="1"/>
          </p:cNvSpPr>
          <p:nvPr/>
        </p:nvSpPr>
        <p:spPr bwMode="auto">
          <a:xfrm>
            <a:off x="7672388" y="5889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3041" name="Arc 33"/>
          <p:cNvSpPr>
            <a:spLocks/>
          </p:cNvSpPr>
          <p:nvPr/>
        </p:nvSpPr>
        <p:spPr bwMode="auto">
          <a:xfrm rot="4988062">
            <a:off x="2644775" y="1804988"/>
            <a:ext cx="3948113" cy="4021137"/>
          </a:xfrm>
          <a:custGeom>
            <a:avLst/>
            <a:gdLst>
              <a:gd name="T0" fmla="*/ 2147483647 w 43200"/>
              <a:gd name="T1" fmla="*/ 2147483647 h 42729"/>
              <a:gd name="T2" fmla="*/ 2147483647 w 43200"/>
              <a:gd name="T3" fmla="*/ 2147483647 h 42729"/>
              <a:gd name="T4" fmla="*/ 2147483647 w 43200"/>
              <a:gd name="T5" fmla="*/ 2147483647 h 42729"/>
              <a:gd name="T6" fmla="*/ 0 60000 65536"/>
              <a:gd name="T7" fmla="*/ 0 60000 65536"/>
              <a:gd name="T8" fmla="*/ 0 60000 65536"/>
              <a:gd name="T9" fmla="*/ 0 w 43200"/>
              <a:gd name="T10" fmla="*/ 0 h 42729"/>
              <a:gd name="T11" fmla="*/ 43200 w 43200"/>
              <a:gd name="T12" fmla="*/ 42729 h 42729"/>
            </a:gdLst>
            <a:ahLst/>
            <a:cxnLst>
              <a:cxn ang="T6">
                <a:pos x="T0" y="T1"/>
              </a:cxn>
              <a:cxn ang="T7">
                <a:pos x="T2" y="T3"/>
              </a:cxn>
              <a:cxn ang="T8">
                <a:pos x="T4" y="T5"/>
              </a:cxn>
            </a:cxnLst>
            <a:rect l="T9" t="T10" r="T11" b="T12"/>
            <a:pathLst>
              <a:path w="43200" h="42729" fill="none" extrusionOk="0">
                <a:moveTo>
                  <a:pt x="17113" y="42728"/>
                </a:moveTo>
                <a:cubicBezTo>
                  <a:pt x="7135" y="40609"/>
                  <a:pt x="0" y="31800"/>
                  <a:pt x="0" y="21600"/>
                </a:cubicBezTo>
                <a:cubicBezTo>
                  <a:pt x="0" y="9670"/>
                  <a:pt x="9670" y="0"/>
                  <a:pt x="21600" y="0"/>
                </a:cubicBezTo>
                <a:cubicBezTo>
                  <a:pt x="33529" y="0"/>
                  <a:pt x="43200" y="9670"/>
                  <a:pt x="43200" y="21600"/>
                </a:cubicBezTo>
                <a:cubicBezTo>
                  <a:pt x="43200" y="22640"/>
                  <a:pt x="43124" y="23679"/>
                  <a:pt x="42975" y="24709"/>
                </a:cubicBezTo>
              </a:path>
              <a:path w="43200" h="42729" stroke="0" extrusionOk="0">
                <a:moveTo>
                  <a:pt x="17113" y="42728"/>
                </a:moveTo>
                <a:cubicBezTo>
                  <a:pt x="7135" y="40609"/>
                  <a:pt x="0" y="31800"/>
                  <a:pt x="0" y="21600"/>
                </a:cubicBezTo>
                <a:cubicBezTo>
                  <a:pt x="0" y="9670"/>
                  <a:pt x="9670" y="0"/>
                  <a:pt x="21600" y="0"/>
                </a:cubicBezTo>
                <a:cubicBezTo>
                  <a:pt x="33529" y="0"/>
                  <a:pt x="43200" y="9670"/>
                  <a:pt x="43200" y="21600"/>
                </a:cubicBezTo>
                <a:cubicBezTo>
                  <a:pt x="43200" y="22640"/>
                  <a:pt x="43124" y="23679"/>
                  <a:pt x="42975" y="24709"/>
                </a:cubicBezTo>
                <a:lnTo>
                  <a:pt x="21600"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3042" name="Line 34"/>
          <p:cNvSpPr>
            <a:spLocks noChangeShapeType="1"/>
          </p:cNvSpPr>
          <p:nvPr/>
        </p:nvSpPr>
        <p:spPr bwMode="auto">
          <a:xfrm flipH="1">
            <a:off x="3227388" y="3584575"/>
            <a:ext cx="546100" cy="15875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9176" name="Line 35"/>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49177" name="Line 36"/>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43047" name="Line 39"/>
          <p:cNvSpPr>
            <a:spLocks noChangeShapeType="1"/>
          </p:cNvSpPr>
          <p:nvPr/>
        </p:nvSpPr>
        <p:spPr bwMode="auto">
          <a:xfrm flipV="1">
            <a:off x="7708900" y="2208213"/>
            <a:ext cx="309563" cy="8778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3048" name="Arc 40"/>
          <p:cNvSpPr>
            <a:spLocks/>
          </p:cNvSpPr>
          <p:nvPr/>
        </p:nvSpPr>
        <p:spPr bwMode="auto">
          <a:xfrm rot="3862186">
            <a:off x="7362825" y="2514600"/>
            <a:ext cx="914400" cy="914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1"/>
            </a:solidFill>
            <a:round/>
            <a:headEnd/>
            <a:tailEnd/>
          </a:ln>
        </p:spPr>
        <p:txBody>
          <a:bodyPr rot="10800000" vert="eaVert" wrap="none" anchor="ctr">
            <a:prstTxWarp prst="textNoShape">
              <a:avLst/>
            </a:prstTxWarp>
          </a:bodyPr>
          <a:lstStyle/>
          <a:p>
            <a:pPr algn="ctr"/>
            <a:endParaRPr lang="en-US" sz="1800"/>
          </a:p>
        </p:txBody>
      </p:sp>
      <p:sp>
        <p:nvSpPr>
          <p:cNvPr id="43049" name="Line 41"/>
          <p:cNvSpPr>
            <a:spLocks noChangeShapeType="1"/>
          </p:cNvSpPr>
          <p:nvPr/>
        </p:nvSpPr>
        <p:spPr bwMode="auto">
          <a:xfrm flipH="1">
            <a:off x="5118100" y="3586163"/>
            <a:ext cx="2459038" cy="22098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3051" name="Arc 43"/>
          <p:cNvSpPr>
            <a:spLocks/>
          </p:cNvSpPr>
          <p:nvPr/>
        </p:nvSpPr>
        <p:spPr bwMode="auto">
          <a:xfrm rot="-1319545">
            <a:off x="3830638" y="3352800"/>
            <a:ext cx="1233487" cy="914400"/>
          </a:xfrm>
          <a:custGeom>
            <a:avLst/>
            <a:gdLst>
              <a:gd name="T0" fmla="*/ 0 w 23311"/>
              <a:gd name="T1" fmla="*/ 472113737 h 21600"/>
              <a:gd name="T2" fmla="*/ 2147483647 w 23311"/>
              <a:gd name="T3" fmla="*/ 2147483647 h 21600"/>
              <a:gd name="T4" fmla="*/ 2147483647 w 23311"/>
              <a:gd name="T5" fmla="*/ 2147483647 h 21600"/>
              <a:gd name="T6" fmla="*/ 0 60000 65536"/>
              <a:gd name="T7" fmla="*/ 0 60000 65536"/>
              <a:gd name="T8" fmla="*/ 0 60000 65536"/>
              <a:gd name="T9" fmla="*/ 0 w 23311"/>
              <a:gd name="T10" fmla="*/ 0 h 21600"/>
              <a:gd name="T11" fmla="*/ 23311 w 23311"/>
              <a:gd name="T12" fmla="*/ 21600 h 21600"/>
            </a:gdLst>
            <a:ahLst/>
            <a:cxnLst>
              <a:cxn ang="T6">
                <a:pos x="T0" y="T1"/>
              </a:cxn>
              <a:cxn ang="T7">
                <a:pos x="T2" y="T3"/>
              </a:cxn>
              <a:cxn ang="T8">
                <a:pos x="T4" y="T5"/>
              </a:cxn>
            </a:cxnLst>
            <a:rect l="T9" t="T10" r="T11" b="T12"/>
            <a:pathLst>
              <a:path w="23311" h="21600" fill="none" extrusionOk="0">
                <a:moveTo>
                  <a:pt x="0" y="147"/>
                </a:moveTo>
                <a:cubicBezTo>
                  <a:pt x="835" y="49"/>
                  <a:pt x="1676" y="-1"/>
                  <a:pt x="2518" y="0"/>
                </a:cubicBezTo>
                <a:cubicBezTo>
                  <a:pt x="12194" y="0"/>
                  <a:pt x="20690" y="6435"/>
                  <a:pt x="23310" y="15750"/>
                </a:cubicBezTo>
              </a:path>
              <a:path w="23311" h="21600" stroke="0" extrusionOk="0">
                <a:moveTo>
                  <a:pt x="0" y="147"/>
                </a:moveTo>
                <a:cubicBezTo>
                  <a:pt x="835" y="49"/>
                  <a:pt x="1676" y="-1"/>
                  <a:pt x="2518" y="0"/>
                </a:cubicBezTo>
                <a:cubicBezTo>
                  <a:pt x="12194" y="0"/>
                  <a:pt x="20690" y="6435"/>
                  <a:pt x="23310" y="15750"/>
                </a:cubicBezTo>
                <a:lnTo>
                  <a:pt x="2518"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9182" name="Rectangle 45"/>
          <p:cNvSpPr>
            <a:spLocks noChangeArrowheads="1"/>
          </p:cNvSpPr>
          <p:nvPr/>
        </p:nvSpPr>
        <p:spPr bwMode="auto">
          <a:xfrm>
            <a:off x="1184275" y="104775"/>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Extra Bases:  Right Field—</a:t>
            </a:r>
            <a:r>
              <a:rPr lang="en-US" sz="2000">
                <a:latin typeface="Times New Roman" charset="0"/>
              </a:rPr>
              <a:t>No Runners on Base</a:t>
            </a:r>
            <a:r>
              <a:rPr lang="en-US" sz="2800">
                <a:latin typeface="Times New Roman" charset="0"/>
              </a:rPr>
              <a:t>  </a:t>
            </a:r>
          </a:p>
        </p:txBody>
      </p:sp>
      <p:sp>
        <p:nvSpPr>
          <p:cNvPr id="43054" name="Arc 46"/>
          <p:cNvSpPr>
            <a:spLocks/>
          </p:cNvSpPr>
          <p:nvPr/>
        </p:nvSpPr>
        <p:spPr bwMode="auto">
          <a:xfrm rot="-6073943">
            <a:off x="4135438" y="5657850"/>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9184" name="Rectangle 33"/>
          <p:cNvSpPr>
            <a:spLocks noChangeArrowheads="1"/>
          </p:cNvSpPr>
          <p:nvPr/>
        </p:nvSpPr>
        <p:spPr bwMode="auto">
          <a:xfrm>
            <a:off x="12091988" y="117157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29"/>
                                        </p:tgtEl>
                                        <p:attrNameLst>
                                          <p:attrName>style.visibility</p:attrName>
                                        </p:attrNameLst>
                                      </p:cBhvr>
                                      <p:to>
                                        <p:strVal val="visible"/>
                                      </p:to>
                                    </p:set>
                                    <p:animEffect transition="in" filter="checkerboard(across)">
                                      <p:cBhvr>
                                        <p:cTn id="7" dur="500"/>
                                        <p:tgtEl>
                                          <p:spTgt spid="430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47"/>
                                        </p:tgtEl>
                                        <p:attrNameLst>
                                          <p:attrName>style.visibility</p:attrName>
                                        </p:attrNameLst>
                                      </p:cBhvr>
                                      <p:to>
                                        <p:strVal val="visible"/>
                                      </p:to>
                                    </p:set>
                                    <p:animEffect transition="in" filter="dissolve">
                                      <p:cBhvr>
                                        <p:cTn id="12" dur="500"/>
                                        <p:tgtEl>
                                          <p:spTgt spid="4304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41"/>
                                        </p:tgtEl>
                                        <p:attrNameLst>
                                          <p:attrName>style.visibility</p:attrName>
                                        </p:attrNameLst>
                                      </p:cBhvr>
                                      <p:to>
                                        <p:strVal val="visible"/>
                                      </p:to>
                                    </p:set>
                                    <p:animEffect transition="in" filter="dissolve">
                                      <p:cBhvr>
                                        <p:cTn id="17" dur="500"/>
                                        <p:tgtEl>
                                          <p:spTgt spid="4304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48"/>
                                        </p:tgtEl>
                                        <p:attrNameLst>
                                          <p:attrName>style.visibility</p:attrName>
                                        </p:attrNameLst>
                                      </p:cBhvr>
                                      <p:to>
                                        <p:strVal val="visible"/>
                                      </p:to>
                                    </p:set>
                                    <p:animEffect transition="in" filter="dissolve">
                                      <p:cBhvr>
                                        <p:cTn id="22" dur="500"/>
                                        <p:tgtEl>
                                          <p:spTgt spid="4304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3030"/>
                                        </p:tgtEl>
                                        <p:attrNameLst>
                                          <p:attrName>style.visibility</p:attrName>
                                        </p:attrNameLst>
                                      </p:cBhvr>
                                      <p:to>
                                        <p:strVal val="visible"/>
                                      </p:to>
                                    </p:set>
                                    <p:animEffect transition="in" filter="checkerboard(across)">
                                      <p:cBhvr>
                                        <p:cTn id="27" dur="500"/>
                                        <p:tgtEl>
                                          <p:spTgt spid="4303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049"/>
                                        </p:tgtEl>
                                        <p:attrNameLst>
                                          <p:attrName>style.visibility</p:attrName>
                                        </p:attrNameLst>
                                      </p:cBhvr>
                                      <p:to>
                                        <p:strVal val="visible"/>
                                      </p:to>
                                    </p:set>
                                    <p:animEffect transition="in" filter="dissolve">
                                      <p:cBhvr>
                                        <p:cTn id="32" dur="500"/>
                                        <p:tgtEl>
                                          <p:spTgt spid="4304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3054"/>
                                        </p:tgtEl>
                                        <p:attrNameLst>
                                          <p:attrName>style.visibility</p:attrName>
                                        </p:attrNameLst>
                                      </p:cBhvr>
                                      <p:to>
                                        <p:strVal val="visible"/>
                                      </p:to>
                                    </p:set>
                                    <p:animEffect transition="in" filter="dissolve">
                                      <p:cBhvr>
                                        <p:cTn id="37" dur="500"/>
                                        <p:tgtEl>
                                          <p:spTgt spid="4305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3031"/>
                                        </p:tgtEl>
                                        <p:attrNameLst>
                                          <p:attrName>style.visibility</p:attrName>
                                        </p:attrNameLst>
                                      </p:cBhvr>
                                      <p:to>
                                        <p:strVal val="visible"/>
                                      </p:to>
                                    </p:set>
                                    <p:animEffect transition="in" filter="dissolve">
                                      <p:cBhvr>
                                        <p:cTn id="42" dur="500"/>
                                        <p:tgtEl>
                                          <p:spTgt spid="43031"/>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3051"/>
                                        </p:tgtEl>
                                        <p:attrNameLst>
                                          <p:attrName>style.visibility</p:attrName>
                                        </p:attrNameLst>
                                      </p:cBhvr>
                                      <p:to>
                                        <p:strVal val="visible"/>
                                      </p:to>
                                    </p:set>
                                    <p:animEffect transition="in" filter="dissolve">
                                      <p:cBhvr>
                                        <p:cTn id="47" dur="500"/>
                                        <p:tgtEl>
                                          <p:spTgt spid="4305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3042"/>
                                        </p:tgtEl>
                                        <p:attrNameLst>
                                          <p:attrName>style.visibility</p:attrName>
                                        </p:attrNameLst>
                                      </p:cBhvr>
                                      <p:to>
                                        <p:strVal val="visible"/>
                                      </p:to>
                                    </p:set>
                                    <p:animEffect transition="in" filter="dissolve">
                                      <p:cBhvr>
                                        <p:cTn id="52" dur="500"/>
                                        <p:tgtEl>
                                          <p:spTgt spid="43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9" grpId="0" animBg="1"/>
      <p:bldP spid="43030" grpId="0" animBg="1"/>
      <p:bldP spid="43031" grpId="0" animBg="1"/>
      <p:bldP spid="43041" grpId="0" animBg="1"/>
      <p:bldP spid="43042" grpId="0" animBg="1"/>
      <p:bldP spid="43047" grpId="0" animBg="1"/>
      <p:bldP spid="43048" grpId="0" animBg="1" autoUpdateAnimBg="0"/>
      <p:bldP spid="43049" grpId="0" animBg="1"/>
      <p:bldP spid="43051" grpId="0" animBg="1"/>
      <p:bldP spid="4305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1202"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1203"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51204"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51205"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1206"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51207"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47117"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7118"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1210" name="AutoShape 15"/>
          <p:cNvSpPr>
            <a:spLocks noChangeArrowheads="1"/>
          </p:cNvSpPr>
          <p:nvPr/>
        </p:nvSpPr>
        <p:spPr bwMode="auto">
          <a:xfrm>
            <a:off x="6592888" y="298926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1211"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1212" name="AutoShape 17"/>
          <p:cNvSpPr>
            <a:spLocks noChangeArrowheads="1"/>
          </p:cNvSpPr>
          <p:nvPr/>
        </p:nvSpPr>
        <p:spPr bwMode="auto">
          <a:xfrm>
            <a:off x="2436813" y="3003550"/>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1213" name="AutoShape 18"/>
          <p:cNvSpPr>
            <a:spLocks noChangeArrowheads="1"/>
          </p:cNvSpPr>
          <p:nvPr/>
        </p:nvSpPr>
        <p:spPr bwMode="auto">
          <a:xfrm>
            <a:off x="4397375" y="16700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1214"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1215"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25" name="Line 21"/>
          <p:cNvSpPr>
            <a:spLocks noChangeShapeType="1"/>
          </p:cNvSpPr>
          <p:nvPr/>
        </p:nvSpPr>
        <p:spPr bwMode="auto">
          <a:xfrm flipV="1">
            <a:off x="4572000" y="842963"/>
            <a:ext cx="2935288" cy="48688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47126" name="Line 22"/>
          <p:cNvSpPr>
            <a:spLocks noChangeShapeType="1"/>
          </p:cNvSpPr>
          <p:nvPr/>
        </p:nvSpPr>
        <p:spPr bwMode="auto">
          <a:xfrm flipH="1">
            <a:off x="4572000" y="782638"/>
            <a:ext cx="2978150" cy="1033462"/>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47127" name="Line 23"/>
          <p:cNvSpPr>
            <a:spLocks noChangeShapeType="1"/>
          </p:cNvSpPr>
          <p:nvPr/>
        </p:nvSpPr>
        <p:spPr bwMode="auto">
          <a:xfrm flipV="1">
            <a:off x="4572000" y="3717925"/>
            <a:ext cx="760413" cy="18542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7128" name="Line 24"/>
          <p:cNvSpPr>
            <a:spLocks noChangeShapeType="1"/>
          </p:cNvSpPr>
          <p:nvPr/>
        </p:nvSpPr>
        <p:spPr bwMode="auto">
          <a:xfrm flipV="1">
            <a:off x="7708900" y="2159000"/>
            <a:ext cx="95250" cy="9271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1220"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51221"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51222" name="AutoShape 28"/>
          <p:cNvSpPr>
            <a:spLocks noChangeArrowheads="1"/>
          </p:cNvSpPr>
          <p:nvPr/>
        </p:nvSpPr>
        <p:spPr bwMode="auto">
          <a:xfrm>
            <a:off x="7480300" y="611188"/>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7133" name="Arc 29"/>
          <p:cNvSpPr>
            <a:spLocks/>
          </p:cNvSpPr>
          <p:nvPr/>
        </p:nvSpPr>
        <p:spPr bwMode="auto">
          <a:xfrm rot="4988062">
            <a:off x="4768057" y="3659981"/>
            <a:ext cx="1747838" cy="2276475"/>
          </a:xfrm>
          <a:custGeom>
            <a:avLst/>
            <a:gdLst>
              <a:gd name="T0" fmla="*/ 0 w 28207"/>
              <a:gd name="T1" fmla="*/ 2147483647 h 24709"/>
              <a:gd name="T2" fmla="*/ 2147483647 w 28207"/>
              <a:gd name="T3" fmla="*/ 2147483647 h 24709"/>
              <a:gd name="T4" fmla="*/ 2147483647 w 28207"/>
              <a:gd name="T5" fmla="*/ 2147483647 h 24709"/>
              <a:gd name="T6" fmla="*/ 0 60000 65536"/>
              <a:gd name="T7" fmla="*/ 0 60000 65536"/>
              <a:gd name="T8" fmla="*/ 0 60000 65536"/>
              <a:gd name="T9" fmla="*/ 0 w 28207"/>
              <a:gd name="T10" fmla="*/ 0 h 24709"/>
              <a:gd name="T11" fmla="*/ 28207 w 28207"/>
              <a:gd name="T12" fmla="*/ 24709 h 24709"/>
            </a:gdLst>
            <a:ahLst/>
            <a:cxnLst>
              <a:cxn ang="T6">
                <a:pos x="T0" y="T1"/>
              </a:cxn>
              <a:cxn ang="T7">
                <a:pos x="T2" y="T3"/>
              </a:cxn>
              <a:cxn ang="T8">
                <a:pos x="T4" y="T5"/>
              </a:cxn>
            </a:cxnLst>
            <a:rect l="T9" t="T10" r="T11" b="T12"/>
            <a:pathLst>
              <a:path w="28207" h="24709" fill="none" extrusionOk="0">
                <a:moveTo>
                  <a:pt x="0" y="1035"/>
                </a:moveTo>
                <a:cubicBezTo>
                  <a:pt x="2135" y="349"/>
                  <a:pt x="4364" y="-1"/>
                  <a:pt x="6607" y="0"/>
                </a:cubicBezTo>
                <a:cubicBezTo>
                  <a:pt x="18536" y="0"/>
                  <a:pt x="28207" y="9670"/>
                  <a:pt x="28207" y="21600"/>
                </a:cubicBezTo>
                <a:cubicBezTo>
                  <a:pt x="28207" y="22640"/>
                  <a:pt x="28131" y="23679"/>
                  <a:pt x="27982" y="24709"/>
                </a:cubicBezTo>
              </a:path>
              <a:path w="28207" h="24709" stroke="0" extrusionOk="0">
                <a:moveTo>
                  <a:pt x="0" y="1035"/>
                </a:moveTo>
                <a:cubicBezTo>
                  <a:pt x="2135" y="349"/>
                  <a:pt x="4364" y="-1"/>
                  <a:pt x="6607" y="0"/>
                </a:cubicBezTo>
                <a:cubicBezTo>
                  <a:pt x="18536" y="0"/>
                  <a:pt x="28207" y="9670"/>
                  <a:pt x="28207" y="21600"/>
                </a:cubicBezTo>
                <a:cubicBezTo>
                  <a:pt x="28207" y="22640"/>
                  <a:pt x="28131" y="23679"/>
                  <a:pt x="27982" y="24709"/>
                </a:cubicBezTo>
                <a:lnTo>
                  <a:pt x="6607"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7134" name="Line 30"/>
          <p:cNvSpPr>
            <a:spLocks noChangeShapeType="1"/>
          </p:cNvSpPr>
          <p:nvPr/>
        </p:nvSpPr>
        <p:spPr bwMode="auto">
          <a:xfrm flipV="1">
            <a:off x="5294313" y="3843338"/>
            <a:ext cx="608012" cy="317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1225" name="Line 31"/>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51226" name="Line 32"/>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51227" name="Rectangle 34"/>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Single:  Right Field—</a:t>
            </a:r>
            <a:r>
              <a:rPr lang="en-US" sz="2000">
                <a:latin typeface="Times New Roman" charset="0"/>
              </a:rPr>
              <a:t>No Runners on Base</a:t>
            </a:r>
            <a:r>
              <a:rPr lang="en-US" sz="2800">
                <a:latin typeface="Times New Roman" charset="0"/>
              </a:rPr>
              <a:t>  </a:t>
            </a:r>
          </a:p>
        </p:txBody>
      </p:sp>
      <p:sp>
        <p:nvSpPr>
          <p:cNvPr id="47139" name="Arc 35"/>
          <p:cNvSpPr>
            <a:spLocks/>
          </p:cNvSpPr>
          <p:nvPr/>
        </p:nvSpPr>
        <p:spPr bwMode="auto">
          <a:xfrm rot="-6073943">
            <a:off x="4124325" y="5646738"/>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125"/>
                                        </p:tgtEl>
                                        <p:attrNameLst>
                                          <p:attrName>style.visibility</p:attrName>
                                        </p:attrNameLst>
                                      </p:cBhvr>
                                      <p:to>
                                        <p:strVal val="visible"/>
                                      </p:to>
                                    </p:set>
                                    <p:animEffect transition="in" filter="checkerboard(across)">
                                      <p:cBhvr>
                                        <p:cTn id="7" dur="500"/>
                                        <p:tgtEl>
                                          <p:spTgt spid="471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28"/>
                                        </p:tgtEl>
                                        <p:attrNameLst>
                                          <p:attrName>style.visibility</p:attrName>
                                        </p:attrNameLst>
                                      </p:cBhvr>
                                      <p:to>
                                        <p:strVal val="visible"/>
                                      </p:to>
                                    </p:set>
                                    <p:animEffect transition="in" filter="dissolve">
                                      <p:cBhvr>
                                        <p:cTn id="12" dur="500"/>
                                        <p:tgtEl>
                                          <p:spTgt spid="4712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33"/>
                                        </p:tgtEl>
                                        <p:attrNameLst>
                                          <p:attrName>style.visibility</p:attrName>
                                        </p:attrNameLst>
                                      </p:cBhvr>
                                      <p:to>
                                        <p:strVal val="visible"/>
                                      </p:to>
                                    </p:set>
                                    <p:animEffect transition="in" filter="dissolve">
                                      <p:cBhvr>
                                        <p:cTn id="17" dur="500"/>
                                        <p:tgtEl>
                                          <p:spTgt spid="4713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7126"/>
                                        </p:tgtEl>
                                        <p:attrNameLst>
                                          <p:attrName>style.visibility</p:attrName>
                                        </p:attrNameLst>
                                      </p:cBhvr>
                                      <p:to>
                                        <p:strVal val="visible"/>
                                      </p:to>
                                    </p:set>
                                    <p:animEffect transition="in" filter="checkerboard(across)">
                                      <p:cBhvr>
                                        <p:cTn id="22" dur="500"/>
                                        <p:tgtEl>
                                          <p:spTgt spid="4712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39"/>
                                        </p:tgtEl>
                                        <p:attrNameLst>
                                          <p:attrName>style.visibility</p:attrName>
                                        </p:attrNameLst>
                                      </p:cBhvr>
                                      <p:to>
                                        <p:strVal val="visible"/>
                                      </p:to>
                                    </p:set>
                                    <p:animEffect transition="in" filter="dissolve">
                                      <p:cBhvr>
                                        <p:cTn id="27" dur="500"/>
                                        <p:tgtEl>
                                          <p:spTgt spid="4713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27"/>
                                        </p:tgtEl>
                                        <p:attrNameLst>
                                          <p:attrName>style.visibility</p:attrName>
                                        </p:attrNameLst>
                                      </p:cBhvr>
                                      <p:to>
                                        <p:strVal val="visible"/>
                                      </p:to>
                                    </p:set>
                                    <p:animEffect transition="in" filter="dissolve">
                                      <p:cBhvr>
                                        <p:cTn id="32" dur="500"/>
                                        <p:tgtEl>
                                          <p:spTgt spid="471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34"/>
                                        </p:tgtEl>
                                        <p:attrNameLst>
                                          <p:attrName>style.visibility</p:attrName>
                                        </p:attrNameLst>
                                      </p:cBhvr>
                                      <p:to>
                                        <p:strVal val="visible"/>
                                      </p:to>
                                    </p:set>
                                    <p:animEffect transition="in" filter="dissolve">
                                      <p:cBhvr>
                                        <p:cTn id="37" dur="500"/>
                                        <p:tgtEl>
                                          <p:spTgt spid="47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5" grpId="0" animBg="1"/>
      <p:bldP spid="47126" grpId="0" animBg="1"/>
      <p:bldP spid="47127" grpId="0" animBg="1"/>
      <p:bldP spid="47128" grpId="0" animBg="1"/>
      <p:bldP spid="47133" grpId="0" animBg="1"/>
      <p:bldP spid="47134" grpId="0" animBg="1"/>
      <p:bldP spid="471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5" name="Picture 5" descr="C:\Documents and Settings\TEMP\My Documents\Umpire Stuff\Box Position.jpg"/>
          <p:cNvPicPr>
            <a:picLocks noChangeAspect="1" noChangeArrowheads="1"/>
          </p:cNvPicPr>
          <p:nvPr/>
        </p:nvPicPr>
        <p:blipFill>
          <a:blip r:embed="rId3">
            <a:lum bright="6000"/>
          </a:blip>
          <a:srcRect/>
          <a:stretch>
            <a:fillRect/>
          </a:stretch>
        </p:blipFill>
        <p:spPr bwMode="auto">
          <a:xfrm>
            <a:off x="266700" y="3392488"/>
            <a:ext cx="4043363" cy="3141662"/>
          </a:xfrm>
          <a:prstGeom prst="rect">
            <a:avLst/>
          </a:prstGeom>
          <a:noFill/>
          <a:ln w="9525">
            <a:noFill/>
            <a:miter lim="800000"/>
            <a:headEnd/>
            <a:tailEnd/>
          </a:ln>
        </p:spPr>
      </p:pic>
      <p:sp>
        <p:nvSpPr>
          <p:cNvPr id="61442" name="WordArt 2"/>
          <p:cNvSpPr>
            <a:spLocks noChangeArrowheads="1" noChangeShapeType="1" noTextEdit="1"/>
          </p:cNvSpPr>
          <p:nvPr/>
        </p:nvSpPr>
        <p:spPr bwMode="auto">
          <a:xfrm>
            <a:off x="201613" y="1482725"/>
            <a:ext cx="4144962" cy="1395413"/>
          </a:xfrm>
          <a:prstGeom prst="rect">
            <a:avLst/>
          </a:prstGeom>
        </p:spPr>
        <p:txBody>
          <a:bodyPr wrap="none" fromWordArt="1">
            <a:prstTxWarp prst="textPlain">
              <a:avLst>
                <a:gd name="adj" fmla="val 50000"/>
              </a:avLst>
            </a:prstTxWarp>
            <a:scene3d>
              <a:camera prst="legacyPerspectiveBottom"/>
              <a:lightRig rig="legacyFlat3" dir="t"/>
            </a:scene3d>
            <a:sp3d extrusionH="430200" prstMaterial="legacyMatte">
              <a:extrusionClr>
                <a:schemeClr val="bg2"/>
              </a:extrusionClr>
            </a:sp3d>
          </a:bodyPr>
          <a:lstStyle/>
          <a:p>
            <a:pPr algn="ctr"/>
            <a:r>
              <a:rPr lang="en-US" sz="3600" kern="10">
                <a:ln w="9525">
                  <a:round/>
                  <a:headEnd/>
                  <a:tailEnd/>
                </a:ln>
                <a:latin typeface="Arial Black"/>
                <a:ea typeface="Arial Black"/>
                <a:cs typeface="Arial Black"/>
              </a:rPr>
              <a:t>Umpire</a:t>
            </a:r>
          </a:p>
        </p:txBody>
      </p:sp>
      <p:pic>
        <p:nvPicPr>
          <p:cNvPr id="61446" name="Picture 6" descr="C:\Documents and Settings\TEMP\My Documents\Umpire Stuff\Set-Position.jpg"/>
          <p:cNvPicPr>
            <a:picLocks noChangeAspect="1" noChangeArrowheads="1"/>
          </p:cNvPicPr>
          <p:nvPr/>
        </p:nvPicPr>
        <p:blipFill>
          <a:blip r:embed="rId4"/>
          <a:srcRect/>
          <a:stretch>
            <a:fillRect/>
          </a:stretch>
        </p:blipFill>
        <p:spPr bwMode="auto">
          <a:xfrm>
            <a:off x="5484813" y="546100"/>
            <a:ext cx="2638425" cy="3948113"/>
          </a:xfrm>
          <a:prstGeom prst="rect">
            <a:avLst/>
          </a:prstGeom>
          <a:noFill/>
          <a:ln w="9525">
            <a:noFill/>
            <a:miter lim="800000"/>
            <a:headEnd/>
            <a:tailEnd/>
          </a:ln>
        </p:spPr>
      </p:pic>
      <p:sp>
        <p:nvSpPr>
          <p:cNvPr id="61447" name="WordArt 7"/>
          <p:cNvSpPr>
            <a:spLocks noChangeArrowheads="1" noChangeShapeType="1" noTextEdit="1"/>
          </p:cNvSpPr>
          <p:nvPr/>
        </p:nvSpPr>
        <p:spPr bwMode="auto">
          <a:xfrm>
            <a:off x="4772025" y="4865688"/>
            <a:ext cx="4216400" cy="1287462"/>
          </a:xfrm>
          <a:prstGeom prst="rect">
            <a:avLst/>
          </a:prstGeom>
        </p:spPr>
        <p:txBody>
          <a:bodyPr wrap="none" fromWordArt="1">
            <a:prstTxWarp prst="textPlain">
              <a:avLst>
                <a:gd name="adj" fmla="val 50000"/>
              </a:avLst>
            </a:prstTxWarp>
            <a:scene3d>
              <a:camera prst="legacyPerspectiveBottom"/>
              <a:lightRig rig="legacyFlat3" dir="t"/>
            </a:scene3d>
            <a:sp3d extrusionH="430200" prstMaterial="legacyMatte">
              <a:extrusionClr>
                <a:schemeClr val="bg2"/>
              </a:extrusionClr>
            </a:sp3d>
          </a:bodyPr>
          <a:lstStyle/>
          <a:p>
            <a:pPr algn="ctr"/>
            <a:r>
              <a:rPr lang="en-US" sz="3600" kern="10">
                <a:ln w="9525">
                  <a:round/>
                  <a:headEnd/>
                  <a:tailEnd/>
                </a:ln>
                <a:latin typeface="Arial Black"/>
                <a:ea typeface="Arial Black"/>
                <a:cs typeface="Arial Black"/>
              </a:rPr>
              <a:t>Positions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blinds(horizontal)">
                                      <p:cBhvr>
                                        <p:cTn id="7" dur="500"/>
                                        <p:tgtEl>
                                          <p:spTgt spid="614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7"/>
                                        </p:tgtEl>
                                        <p:attrNameLst>
                                          <p:attrName>style.visibility</p:attrName>
                                        </p:attrNameLst>
                                      </p:cBhvr>
                                      <p:to>
                                        <p:strVal val="visible"/>
                                      </p:to>
                                    </p:set>
                                    <p:animEffect transition="in" filter="blinds(horizontal)">
                                      <p:cBhvr>
                                        <p:cTn id="12" dur="500"/>
                                        <p:tgtEl>
                                          <p:spTgt spid="6144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61445"/>
                                        </p:tgtEl>
                                        <p:attrNameLst>
                                          <p:attrName>style.visibility</p:attrName>
                                        </p:attrNameLst>
                                      </p:cBhvr>
                                      <p:to>
                                        <p:strVal val="visible"/>
                                      </p:to>
                                    </p:set>
                                    <p:animEffect transition="in" filter="box(out)">
                                      <p:cBhvr>
                                        <p:cTn id="17" dur="500"/>
                                        <p:tgtEl>
                                          <p:spTgt spid="6144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61446"/>
                                        </p:tgtEl>
                                        <p:attrNameLst>
                                          <p:attrName>style.visibility</p:attrName>
                                        </p:attrNameLst>
                                      </p:cBhvr>
                                      <p:to>
                                        <p:strVal val="visible"/>
                                      </p:to>
                                    </p:set>
                                    <p:animEffect transition="in" filter="box(out)">
                                      <p:cBhvr>
                                        <p:cTn id="22"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3250"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3251"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53252"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53253"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3254"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53255"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45069"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5070"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3258" name="AutoShape 15"/>
          <p:cNvSpPr>
            <a:spLocks noChangeArrowheads="1"/>
          </p:cNvSpPr>
          <p:nvPr/>
        </p:nvSpPr>
        <p:spPr bwMode="auto">
          <a:xfrm>
            <a:off x="6592888" y="298926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3259"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3260" name="AutoShape 17"/>
          <p:cNvSpPr>
            <a:spLocks noChangeArrowheads="1"/>
          </p:cNvSpPr>
          <p:nvPr/>
        </p:nvSpPr>
        <p:spPr bwMode="auto">
          <a:xfrm>
            <a:off x="2436813" y="3003550"/>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3261" name="AutoShape 18"/>
          <p:cNvSpPr>
            <a:spLocks noChangeArrowheads="1"/>
          </p:cNvSpPr>
          <p:nvPr/>
        </p:nvSpPr>
        <p:spPr bwMode="auto">
          <a:xfrm>
            <a:off x="4379913" y="16938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3262"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3263"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77" name="Line 21"/>
          <p:cNvSpPr>
            <a:spLocks noChangeShapeType="1"/>
          </p:cNvSpPr>
          <p:nvPr/>
        </p:nvSpPr>
        <p:spPr bwMode="auto">
          <a:xfrm flipV="1">
            <a:off x="4572000" y="1412875"/>
            <a:ext cx="4135438" cy="4298950"/>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45078" name="Line 22"/>
          <p:cNvSpPr>
            <a:spLocks noChangeShapeType="1"/>
          </p:cNvSpPr>
          <p:nvPr/>
        </p:nvSpPr>
        <p:spPr bwMode="auto">
          <a:xfrm flipH="1">
            <a:off x="4572000" y="1365250"/>
            <a:ext cx="4083050" cy="450850"/>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45079" name="Line 23"/>
          <p:cNvSpPr>
            <a:spLocks noChangeShapeType="1"/>
          </p:cNvSpPr>
          <p:nvPr/>
        </p:nvSpPr>
        <p:spPr bwMode="auto">
          <a:xfrm flipV="1">
            <a:off x="4572000" y="3717925"/>
            <a:ext cx="760413" cy="18303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5080" name="Line 24"/>
          <p:cNvSpPr>
            <a:spLocks noChangeShapeType="1"/>
          </p:cNvSpPr>
          <p:nvPr/>
        </p:nvSpPr>
        <p:spPr bwMode="auto">
          <a:xfrm flipV="1">
            <a:off x="7708900" y="2314575"/>
            <a:ext cx="558800" cy="7715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3268" name="Line 25"/>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53269" name="Line 26"/>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53270" name="AutoShape 28"/>
          <p:cNvSpPr>
            <a:spLocks noChangeArrowheads="1"/>
          </p:cNvSpPr>
          <p:nvPr/>
        </p:nvSpPr>
        <p:spPr bwMode="auto">
          <a:xfrm>
            <a:off x="8702675" y="1169988"/>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45085" name="Arc 29"/>
          <p:cNvSpPr>
            <a:spLocks/>
          </p:cNvSpPr>
          <p:nvPr/>
        </p:nvSpPr>
        <p:spPr bwMode="auto">
          <a:xfrm rot="4988062">
            <a:off x="4768057" y="3659981"/>
            <a:ext cx="1747838" cy="2276475"/>
          </a:xfrm>
          <a:custGeom>
            <a:avLst/>
            <a:gdLst>
              <a:gd name="T0" fmla="*/ 0 w 28207"/>
              <a:gd name="T1" fmla="*/ 2147483647 h 24709"/>
              <a:gd name="T2" fmla="*/ 2147483647 w 28207"/>
              <a:gd name="T3" fmla="*/ 2147483647 h 24709"/>
              <a:gd name="T4" fmla="*/ 2147483647 w 28207"/>
              <a:gd name="T5" fmla="*/ 2147483647 h 24709"/>
              <a:gd name="T6" fmla="*/ 0 60000 65536"/>
              <a:gd name="T7" fmla="*/ 0 60000 65536"/>
              <a:gd name="T8" fmla="*/ 0 60000 65536"/>
              <a:gd name="T9" fmla="*/ 0 w 28207"/>
              <a:gd name="T10" fmla="*/ 0 h 24709"/>
              <a:gd name="T11" fmla="*/ 28207 w 28207"/>
              <a:gd name="T12" fmla="*/ 24709 h 24709"/>
            </a:gdLst>
            <a:ahLst/>
            <a:cxnLst>
              <a:cxn ang="T6">
                <a:pos x="T0" y="T1"/>
              </a:cxn>
              <a:cxn ang="T7">
                <a:pos x="T2" y="T3"/>
              </a:cxn>
              <a:cxn ang="T8">
                <a:pos x="T4" y="T5"/>
              </a:cxn>
            </a:cxnLst>
            <a:rect l="T9" t="T10" r="T11" b="T12"/>
            <a:pathLst>
              <a:path w="28207" h="24709" fill="none" extrusionOk="0">
                <a:moveTo>
                  <a:pt x="0" y="1035"/>
                </a:moveTo>
                <a:cubicBezTo>
                  <a:pt x="2135" y="349"/>
                  <a:pt x="4364" y="-1"/>
                  <a:pt x="6607" y="0"/>
                </a:cubicBezTo>
                <a:cubicBezTo>
                  <a:pt x="18536" y="0"/>
                  <a:pt x="28207" y="9670"/>
                  <a:pt x="28207" y="21600"/>
                </a:cubicBezTo>
                <a:cubicBezTo>
                  <a:pt x="28207" y="22640"/>
                  <a:pt x="28131" y="23679"/>
                  <a:pt x="27982" y="24709"/>
                </a:cubicBezTo>
              </a:path>
              <a:path w="28207" h="24709" stroke="0" extrusionOk="0">
                <a:moveTo>
                  <a:pt x="0" y="1035"/>
                </a:moveTo>
                <a:cubicBezTo>
                  <a:pt x="2135" y="349"/>
                  <a:pt x="4364" y="-1"/>
                  <a:pt x="6607" y="0"/>
                </a:cubicBezTo>
                <a:cubicBezTo>
                  <a:pt x="18536" y="0"/>
                  <a:pt x="28207" y="9670"/>
                  <a:pt x="28207" y="21600"/>
                </a:cubicBezTo>
                <a:cubicBezTo>
                  <a:pt x="28207" y="22640"/>
                  <a:pt x="28131" y="23679"/>
                  <a:pt x="27982" y="24709"/>
                </a:cubicBezTo>
                <a:lnTo>
                  <a:pt x="6607"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45086" name="Line 30"/>
          <p:cNvSpPr>
            <a:spLocks noChangeShapeType="1"/>
          </p:cNvSpPr>
          <p:nvPr/>
        </p:nvSpPr>
        <p:spPr bwMode="auto">
          <a:xfrm flipV="1">
            <a:off x="5294313" y="3843338"/>
            <a:ext cx="608012" cy="317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3273" name="Line 31"/>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53274" name="Line 32"/>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53275" name="Rectangle 36"/>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Single:  Right Field Line—</a:t>
            </a:r>
            <a:r>
              <a:rPr lang="en-US" sz="2000">
                <a:latin typeface="Times New Roman" charset="0"/>
              </a:rPr>
              <a:t>No Runners on Base</a:t>
            </a:r>
            <a:r>
              <a:rPr lang="en-US" sz="2800">
                <a:latin typeface="Times New Roman" charset="0"/>
              </a:rPr>
              <a:t>  </a:t>
            </a:r>
          </a:p>
        </p:txBody>
      </p:sp>
      <p:sp>
        <p:nvSpPr>
          <p:cNvPr id="45093" name="Arc 37"/>
          <p:cNvSpPr>
            <a:spLocks/>
          </p:cNvSpPr>
          <p:nvPr/>
        </p:nvSpPr>
        <p:spPr bwMode="auto">
          <a:xfrm rot="-6073943">
            <a:off x="4124325" y="5646738"/>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77"/>
                                        </p:tgtEl>
                                        <p:attrNameLst>
                                          <p:attrName>style.visibility</p:attrName>
                                        </p:attrNameLst>
                                      </p:cBhvr>
                                      <p:to>
                                        <p:strVal val="visible"/>
                                      </p:to>
                                    </p:set>
                                    <p:animEffect transition="in" filter="checkerboard(across)">
                                      <p:cBhvr>
                                        <p:cTn id="7" dur="500"/>
                                        <p:tgtEl>
                                          <p:spTgt spid="4507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80"/>
                                        </p:tgtEl>
                                        <p:attrNameLst>
                                          <p:attrName>style.visibility</p:attrName>
                                        </p:attrNameLst>
                                      </p:cBhvr>
                                      <p:to>
                                        <p:strVal val="visible"/>
                                      </p:to>
                                    </p:set>
                                    <p:animEffect transition="in" filter="dissolve">
                                      <p:cBhvr>
                                        <p:cTn id="12" dur="500"/>
                                        <p:tgtEl>
                                          <p:spTgt spid="4508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85"/>
                                        </p:tgtEl>
                                        <p:attrNameLst>
                                          <p:attrName>style.visibility</p:attrName>
                                        </p:attrNameLst>
                                      </p:cBhvr>
                                      <p:to>
                                        <p:strVal val="visible"/>
                                      </p:to>
                                    </p:set>
                                    <p:animEffect transition="in" filter="dissolve">
                                      <p:cBhvr>
                                        <p:cTn id="17" dur="500"/>
                                        <p:tgtEl>
                                          <p:spTgt spid="4508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5078"/>
                                        </p:tgtEl>
                                        <p:attrNameLst>
                                          <p:attrName>style.visibility</p:attrName>
                                        </p:attrNameLst>
                                      </p:cBhvr>
                                      <p:to>
                                        <p:strVal val="visible"/>
                                      </p:to>
                                    </p:set>
                                    <p:animEffect transition="in" filter="checkerboard(across)">
                                      <p:cBhvr>
                                        <p:cTn id="22" dur="500"/>
                                        <p:tgtEl>
                                          <p:spTgt spid="4507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093"/>
                                        </p:tgtEl>
                                        <p:attrNameLst>
                                          <p:attrName>style.visibility</p:attrName>
                                        </p:attrNameLst>
                                      </p:cBhvr>
                                      <p:to>
                                        <p:strVal val="visible"/>
                                      </p:to>
                                    </p:set>
                                    <p:animEffect transition="in" filter="dissolve">
                                      <p:cBhvr>
                                        <p:cTn id="27" dur="500"/>
                                        <p:tgtEl>
                                          <p:spTgt spid="4509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5079"/>
                                        </p:tgtEl>
                                        <p:attrNameLst>
                                          <p:attrName>style.visibility</p:attrName>
                                        </p:attrNameLst>
                                      </p:cBhvr>
                                      <p:to>
                                        <p:strVal val="visible"/>
                                      </p:to>
                                    </p:set>
                                    <p:animEffect transition="in" filter="dissolve">
                                      <p:cBhvr>
                                        <p:cTn id="32" dur="500"/>
                                        <p:tgtEl>
                                          <p:spTgt spid="4507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5086"/>
                                        </p:tgtEl>
                                        <p:attrNameLst>
                                          <p:attrName>style.visibility</p:attrName>
                                        </p:attrNameLst>
                                      </p:cBhvr>
                                      <p:to>
                                        <p:strVal val="visible"/>
                                      </p:to>
                                    </p:set>
                                    <p:animEffect transition="in" filter="dissolve">
                                      <p:cBhvr>
                                        <p:cTn id="37" dur="500"/>
                                        <p:tgtEl>
                                          <p:spTgt spid="45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7" grpId="0" animBg="1"/>
      <p:bldP spid="45078" grpId="0" animBg="1"/>
      <p:bldP spid="45079" grpId="0" animBg="1"/>
      <p:bldP spid="45080" grpId="0" animBg="1"/>
      <p:bldP spid="45085" grpId="0" animBg="1"/>
      <p:bldP spid="45086" grpId="0" animBg="1"/>
      <p:bldP spid="4509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title"/>
          </p:nvPr>
        </p:nvSpPr>
        <p:spPr>
          <a:xfrm>
            <a:off x="1885950" y="119063"/>
            <a:ext cx="5370513" cy="690562"/>
          </a:xfrm>
        </p:spPr>
        <p:txBody>
          <a:bodyPr/>
          <a:lstStyle/>
          <a:p>
            <a:pPr eaLnBrk="1" hangingPunct="1"/>
            <a:r>
              <a:rPr lang="en-US" sz="2800">
                <a:solidFill>
                  <a:schemeClr val="tx1"/>
                </a:solidFill>
                <a:latin typeface="Times New Roman" charset="0"/>
              </a:rPr>
              <a:t>Pickoff—</a:t>
            </a:r>
            <a:r>
              <a:rPr lang="en-US" sz="2000">
                <a:solidFill>
                  <a:schemeClr val="tx1"/>
                </a:solidFill>
                <a:latin typeface="Times New Roman" charset="0"/>
              </a:rPr>
              <a:t>Runner on 1</a:t>
            </a:r>
            <a:r>
              <a:rPr lang="en-US" sz="2000" baseline="30000">
                <a:solidFill>
                  <a:schemeClr val="tx1"/>
                </a:solidFill>
                <a:latin typeface="Times New Roman" charset="0"/>
              </a:rPr>
              <a:t>st</a:t>
            </a:r>
            <a:r>
              <a:rPr lang="en-US" sz="2000">
                <a:solidFill>
                  <a:schemeClr val="tx1"/>
                </a:solidFill>
                <a:latin typeface="Times New Roman" charset="0"/>
              </a:rPr>
              <a:t> Base</a:t>
            </a:r>
          </a:p>
        </p:txBody>
      </p:sp>
      <p:pic>
        <p:nvPicPr>
          <p:cNvPr id="55298"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96913"/>
            <a:ext cx="6294437" cy="6000750"/>
          </a:xfrm>
          <a:prstGeom prst="rect">
            <a:avLst/>
          </a:prstGeom>
          <a:noFill/>
          <a:ln w="9525">
            <a:noFill/>
            <a:miter lim="800000"/>
            <a:headEnd/>
            <a:tailEnd/>
          </a:ln>
        </p:spPr>
      </p:pic>
      <p:sp>
        <p:nvSpPr>
          <p:cNvPr id="49160" name="AutoShape 8"/>
          <p:cNvSpPr>
            <a:spLocks noChangeArrowheads="1"/>
          </p:cNvSpPr>
          <p:nvPr/>
        </p:nvSpPr>
        <p:spPr bwMode="auto">
          <a:xfrm>
            <a:off x="4881563" y="2646363"/>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49161" name="AutoShape 9"/>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5301" name="AutoShape 10"/>
          <p:cNvSpPr>
            <a:spLocks noChangeArrowheads="1"/>
          </p:cNvSpPr>
          <p:nvPr/>
        </p:nvSpPr>
        <p:spPr bwMode="auto">
          <a:xfrm>
            <a:off x="6249988" y="392747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02" name="AutoShape 11"/>
          <p:cNvSpPr>
            <a:spLocks noChangeArrowheads="1"/>
          </p:cNvSpPr>
          <p:nvPr/>
        </p:nvSpPr>
        <p:spPr bwMode="auto">
          <a:xfrm>
            <a:off x="5892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03" name="AutoShape 12"/>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04" name="AutoShape 13"/>
          <p:cNvSpPr>
            <a:spLocks noChangeArrowheads="1"/>
          </p:cNvSpPr>
          <p:nvPr/>
        </p:nvSpPr>
        <p:spPr bwMode="auto">
          <a:xfrm>
            <a:off x="2971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05" name="AutoShape 14"/>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06" name="AutoShape 15"/>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07" name="AutoShape 17"/>
          <p:cNvSpPr>
            <a:spLocks noChangeArrowheads="1"/>
          </p:cNvSpPr>
          <p:nvPr/>
        </p:nvSpPr>
        <p:spPr bwMode="auto">
          <a:xfrm>
            <a:off x="6192838" y="3543300"/>
            <a:ext cx="18573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5308" name="AutoShape 18"/>
          <p:cNvSpPr>
            <a:spLocks noChangeArrowheads="1"/>
          </p:cNvSpPr>
          <p:nvPr/>
        </p:nvSpPr>
        <p:spPr bwMode="auto">
          <a:xfrm>
            <a:off x="4213225" y="577850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49171" name="AutoShape 19"/>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5310" name="AutoShape 20"/>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11" name="Text Box 21"/>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55312" name="Text Box 22"/>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55313" name="AutoShape 23"/>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5314" name="Text Box 24"/>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49178" name="Line 26"/>
          <p:cNvSpPr>
            <a:spLocks noChangeShapeType="1"/>
          </p:cNvSpPr>
          <p:nvPr/>
        </p:nvSpPr>
        <p:spPr bwMode="auto">
          <a:xfrm flipV="1">
            <a:off x="4572000" y="3894138"/>
            <a:ext cx="1817688" cy="11112"/>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49179" name="Line 27"/>
          <p:cNvSpPr>
            <a:spLocks noChangeShapeType="1"/>
          </p:cNvSpPr>
          <p:nvPr/>
        </p:nvSpPr>
        <p:spPr bwMode="auto">
          <a:xfrm>
            <a:off x="5143500" y="3133725"/>
            <a:ext cx="381000" cy="45085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49180" name="Line 28"/>
          <p:cNvSpPr>
            <a:spLocks noChangeShapeType="1"/>
          </p:cNvSpPr>
          <p:nvPr/>
        </p:nvSpPr>
        <p:spPr bwMode="auto">
          <a:xfrm flipV="1">
            <a:off x="4749800" y="6567488"/>
            <a:ext cx="665163"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79"/>
                                        </p:tgtEl>
                                        <p:attrNameLst>
                                          <p:attrName>style.visibility</p:attrName>
                                        </p:attrNameLst>
                                      </p:cBhvr>
                                      <p:to>
                                        <p:strVal val="visible"/>
                                      </p:to>
                                    </p:set>
                                    <p:animEffect transition="in" filter="dissolve">
                                      <p:cBhvr>
                                        <p:cTn id="7" dur="500"/>
                                        <p:tgtEl>
                                          <p:spTgt spid="4917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9178"/>
                                        </p:tgtEl>
                                        <p:attrNameLst>
                                          <p:attrName>style.visibility</p:attrName>
                                        </p:attrNameLst>
                                      </p:cBhvr>
                                      <p:to>
                                        <p:strVal val="visible"/>
                                      </p:to>
                                    </p:set>
                                    <p:animEffect transition="in" filter="checkerboard(across)">
                                      <p:cBhvr>
                                        <p:cTn id="12" dur="500"/>
                                        <p:tgtEl>
                                          <p:spTgt spid="4917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80"/>
                                        </p:tgtEl>
                                        <p:attrNameLst>
                                          <p:attrName>style.visibility</p:attrName>
                                        </p:attrNameLst>
                                      </p:cBhvr>
                                      <p:to>
                                        <p:strVal val="visible"/>
                                      </p:to>
                                    </p:set>
                                    <p:animEffect transition="in" filter="dissolve">
                                      <p:cBhvr>
                                        <p:cTn id="17" dur="500"/>
                                        <p:tgtEl>
                                          <p:spTgt spid="49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8" grpId="0" animBg="1"/>
      <p:bldP spid="49179" grpId="0" animBg="1"/>
      <p:bldP spid="4918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title"/>
          </p:nvPr>
        </p:nvSpPr>
        <p:spPr>
          <a:xfrm>
            <a:off x="1885950" y="119063"/>
            <a:ext cx="5370513" cy="690562"/>
          </a:xfrm>
        </p:spPr>
        <p:txBody>
          <a:bodyPr/>
          <a:lstStyle/>
          <a:p>
            <a:pPr eaLnBrk="1" hangingPunct="1"/>
            <a:r>
              <a:rPr lang="en-US" sz="2800">
                <a:solidFill>
                  <a:schemeClr val="tx1"/>
                </a:solidFill>
                <a:latin typeface="Times New Roman" charset="0"/>
              </a:rPr>
              <a:t>Steal—</a:t>
            </a:r>
            <a:r>
              <a:rPr lang="en-US" sz="2000">
                <a:solidFill>
                  <a:schemeClr val="tx1"/>
                </a:solidFill>
                <a:latin typeface="Times New Roman" charset="0"/>
              </a:rPr>
              <a:t>Runner from 1</a:t>
            </a:r>
            <a:r>
              <a:rPr lang="en-US" sz="2000" baseline="30000">
                <a:solidFill>
                  <a:schemeClr val="tx1"/>
                </a:solidFill>
                <a:latin typeface="Times New Roman" charset="0"/>
              </a:rPr>
              <a:t>st</a:t>
            </a:r>
            <a:r>
              <a:rPr lang="en-US" sz="2000">
                <a:solidFill>
                  <a:schemeClr val="tx1"/>
                </a:solidFill>
                <a:latin typeface="Times New Roman" charset="0"/>
              </a:rPr>
              <a:t> to 2</a:t>
            </a:r>
            <a:r>
              <a:rPr lang="en-US" sz="2000" baseline="30000">
                <a:solidFill>
                  <a:schemeClr val="tx1"/>
                </a:solidFill>
                <a:latin typeface="Times New Roman" charset="0"/>
              </a:rPr>
              <a:t>nd</a:t>
            </a:r>
            <a:r>
              <a:rPr lang="en-US" sz="2000">
                <a:solidFill>
                  <a:schemeClr val="tx1"/>
                </a:solidFill>
                <a:latin typeface="Times New Roman" charset="0"/>
              </a:rPr>
              <a:t> Base</a:t>
            </a:r>
            <a:r>
              <a:rPr lang="en-US" sz="2800">
                <a:solidFill>
                  <a:schemeClr val="tx1"/>
                </a:solidFill>
                <a:latin typeface="Times New Roman" charset="0"/>
              </a:rPr>
              <a:t> </a:t>
            </a:r>
          </a:p>
        </p:txBody>
      </p:sp>
      <p:pic>
        <p:nvPicPr>
          <p:cNvPr id="57346"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84213"/>
            <a:ext cx="6294437" cy="6000750"/>
          </a:xfrm>
          <a:prstGeom prst="rect">
            <a:avLst/>
          </a:prstGeom>
          <a:noFill/>
          <a:ln w="9525">
            <a:noFill/>
            <a:miter lim="800000"/>
            <a:headEnd/>
            <a:tailEnd/>
          </a:ln>
        </p:spPr>
      </p:pic>
      <p:sp>
        <p:nvSpPr>
          <p:cNvPr id="51208" name="AutoShape 8"/>
          <p:cNvSpPr>
            <a:spLocks noChangeArrowheads="1"/>
          </p:cNvSpPr>
          <p:nvPr/>
        </p:nvSpPr>
        <p:spPr bwMode="auto">
          <a:xfrm>
            <a:off x="4881563" y="2646363"/>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1209" name="AutoShape 9"/>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7349" name="AutoShape 10"/>
          <p:cNvSpPr>
            <a:spLocks noChangeArrowheads="1"/>
          </p:cNvSpPr>
          <p:nvPr/>
        </p:nvSpPr>
        <p:spPr bwMode="auto">
          <a:xfrm>
            <a:off x="6249988" y="392747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0" name="AutoShape 11"/>
          <p:cNvSpPr>
            <a:spLocks noChangeArrowheads="1"/>
          </p:cNvSpPr>
          <p:nvPr/>
        </p:nvSpPr>
        <p:spPr bwMode="auto">
          <a:xfrm>
            <a:off x="4478338" y="1617663"/>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1" name="AutoShape 12"/>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2" name="AutoShape 13"/>
          <p:cNvSpPr>
            <a:spLocks noChangeArrowheads="1"/>
          </p:cNvSpPr>
          <p:nvPr/>
        </p:nvSpPr>
        <p:spPr bwMode="auto">
          <a:xfrm>
            <a:off x="2905125" y="1524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3" name="AutoShape 14"/>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4" name="AutoShape 15"/>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5" name="AutoShape 18"/>
          <p:cNvSpPr>
            <a:spLocks noChangeArrowheads="1"/>
          </p:cNvSpPr>
          <p:nvPr/>
        </p:nvSpPr>
        <p:spPr bwMode="auto">
          <a:xfrm>
            <a:off x="4213225" y="577850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1219" name="AutoShape 19"/>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7357" name="AutoShape 20"/>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7358" name="Text Box 21"/>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57359" name="Text Box 22"/>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57360" name="AutoShape 23"/>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7361" name="Text Box 24"/>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51226" name="Line 26"/>
          <p:cNvSpPr>
            <a:spLocks noChangeShapeType="1"/>
          </p:cNvSpPr>
          <p:nvPr/>
        </p:nvSpPr>
        <p:spPr bwMode="auto">
          <a:xfrm flipV="1">
            <a:off x="4572000" y="1922463"/>
            <a:ext cx="0" cy="39655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1227" name="Line 27"/>
          <p:cNvSpPr>
            <a:spLocks noChangeShapeType="1"/>
          </p:cNvSpPr>
          <p:nvPr/>
        </p:nvSpPr>
        <p:spPr bwMode="auto">
          <a:xfrm flipH="1" flipV="1">
            <a:off x="4930775" y="2111375"/>
            <a:ext cx="996950" cy="10001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1228" name="Line 28"/>
          <p:cNvSpPr>
            <a:spLocks noChangeShapeType="1"/>
          </p:cNvSpPr>
          <p:nvPr/>
        </p:nvSpPr>
        <p:spPr bwMode="auto">
          <a:xfrm flipH="1" flipV="1">
            <a:off x="3694113" y="6532563"/>
            <a:ext cx="617537"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1229" name="Arc 29"/>
          <p:cNvSpPr>
            <a:spLocks/>
          </p:cNvSpPr>
          <p:nvPr/>
        </p:nvSpPr>
        <p:spPr bwMode="auto">
          <a:xfrm rot="-9505877">
            <a:off x="4624388" y="2562225"/>
            <a:ext cx="496887" cy="377825"/>
          </a:xfrm>
          <a:custGeom>
            <a:avLst/>
            <a:gdLst>
              <a:gd name="T0" fmla="*/ 0 w 24734"/>
              <a:gd name="T1" fmla="*/ 8242508 h 27430"/>
              <a:gd name="T2" fmla="*/ 2147483647 w 24734"/>
              <a:gd name="T3" fmla="*/ 987382290 h 27430"/>
              <a:gd name="T4" fmla="*/ 510451629 w 24734"/>
              <a:gd name="T5" fmla="*/ 777523809 h 27430"/>
              <a:gd name="T6" fmla="*/ 0 60000 65536"/>
              <a:gd name="T7" fmla="*/ 0 60000 65536"/>
              <a:gd name="T8" fmla="*/ 0 60000 65536"/>
              <a:gd name="T9" fmla="*/ 0 w 24734"/>
              <a:gd name="T10" fmla="*/ 0 h 27430"/>
              <a:gd name="T11" fmla="*/ 24734 w 24734"/>
              <a:gd name="T12" fmla="*/ 27430 h 27430"/>
            </a:gdLst>
            <a:ahLst/>
            <a:cxnLst>
              <a:cxn ang="T6">
                <a:pos x="T0" y="T1"/>
              </a:cxn>
              <a:cxn ang="T7">
                <a:pos x="T2" y="T3"/>
              </a:cxn>
              <a:cxn ang="T8">
                <a:pos x="T4" y="T5"/>
              </a:cxn>
            </a:cxnLst>
            <a:rect l="T9" t="T10" r="T11" b="T12"/>
            <a:pathLst>
              <a:path w="24734" h="27430" fill="none" extrusionOk="0">
                <a:moveTo>
                  <a:pt x="-1" y="228"/>
                </a:moveTo>
                <a:cubicBezTo>
                  <a:pt x="1037" y="76"/>
                  <a:pt x="2085" y="-1"/>
                  <a:pt x="3134" y="0"/>
                </a:cubicBezTo>
                <a:cubicBezTo>
                  <a:pt x="15063" y="0"/>
                  <a:pt x="24734" y="9670"/>
                  <a:pt x="24734" y="21600"/>
                </a:cubicBezTo>
                <a:cubicBezTo>
                  <a:pt x="24734" y="23570"/>
                  <a:pt x="24464" y="25532"/>
                  <a:pt x="23932" y="27430"/>
                </a:cubicBezTo>
              </a:path>
              <a:path w="24734" h="27430" stroke="0" extrusionOk="0">
                <a:moveTo>
                  <a:pt x="-1" y="228"/>
                </a:moveTo>
                <a:cubicBezTo>
                  <a:pt x="1037" y="76"/>
                  <a:pt x="2085" y="-1"/>
                  <a:pt x="3134" y="0"/>
                </a:cubicBezTo>
                <a:cubicBezTo>
                  <a:pt x="15063" y="0"/>
                  <a:pt x="24734" y="9670"/>
                  <a:pt x="24734" y="21600"/>
                </a:cubicBezTo>
                <a:cubicBezTo>
                  <a:pt x="24734" y="23570"/>
                  <a:pt x="24464" y="25532"/>
                  <a:pt x="23932" y="27430"/>
                </a:cubicBezTo>
                <a:lnTo>
                  <a:pt x="3134" y="21600"/>
                </a:lnTo>
                <a:close/>
              </a:path>
            </a:pathLst>
          </a:custGeom>
          <a:noFill/>
          <a:ln w="57150">
            <a:solidFill>
              <a:schemeClr val="tx1"/>
            </a:solidFill>
            <a:round/>
            <a:headEnd/>
            <a:tailEnd/>
          </a:ln>
        </p:spPr>
        <p:txBody>
          <a:bodyPr rot="10800000" wrap="none" anchor="ctr">
            <a:prstTxWarp prst="textNoShape">
              <a:avLst/>
            </a:prstTxWarp>
          </a:bodyPr>
          <a:lstStyle/>
          <a:p>
            <a:endParaRPr lang="en-US" sz="1800"/>
          </a:p>
        </p:txBody>
      </p:sp>
      <p:sp>
        <p:nvSpPr>
          <p:cNvPr id="57366" name="AutoShape 17"/>
          <p:cNvSpPr>
            <a:spLocks noChangeArrowheads="1"/>
          </p:cNvSpPr>
          <p:nvPr/>
        </p:nvSpPr>
        <p:spPr bwMode="auto">
          <a:xfrm>
            <a:off x="5408613" y="2559050"/>
            <a:ext cx="18573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7367" name="Rectangle 23"/>
          <p:cNvSpPr>
            <a:spLocks noChangeArrowheads="1"/>
          </p:cNvSpPr>
          <p:nvPr/>
        </p:nvSpPr>
        <p:spPr bwMode="auto">
          <a:xfrm>
            <a:off x="12404725" y="31718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7"/>
                                        </p:tgtEl>
                                        <p:attrNameLst>
                                          <p:attrName>style.visibility</p:attrName>
                                        </p:attrNameLst>
                                      </p:cBhvr>
                                      <p:to>
                                        <p:strVal val="visible"/>
                                      </p:to>
                                    </p:set>
                                    <p:animEffect transition="in" filter="dissolve">
                                      <p:cBhvr>
                                        <p:cTn id="7" dur="500"/>
                                        <p:tgtEl>
                                          <p:spTgt spid="512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29"/>
                                        </p:tgtEl>
                                        <p:attrNameLst>
                                          <p:attrName>style.visibility</p:attrName>
                                        </p:attrNameLst>
                                      </p:cBhvr>
                                      <p:to>
                                        <p:strVal val="visible"/>
                                      </p:to>
                                    </p:set>
                                    <p:animEffect transition="in" filter="dissolve">
                                      <p:cBhvr>
                                        <p:cTn id="12" dur="500"/>
                                        <p:tgtEl>
                                          <p:spTgt spid="5122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226"/>
                                        </p:tgtEl>
                                        <p:attrNameLst>
                                          <p:attrName>style.visibility</p:attrName>
                                        </p:attrNameLst>
                                      </p:cBhvr>
                                      <p:to>
                                        <p:strVal val="visible"/>
                                      </p:to>
                                    </p:set>
                                    <p:animEffect transition="in" filter="checkerboard(across)">
                                      <p:cBhvr>
                                        <p:cTn id="17" dur="500"/>
                                        <p:tgtEl>
                                          <p:spTgt spid="5122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28"/>
                                        </p:tgtEl>
                                        <p:attrNameLst>
                                          <p:attrName>style.visibility</p:attrName>
                                        </p:attrNameLst>
                                      </p:cBhvr>
                                      <p:to>
                                        <p:strVal val="visible"/>
                                      </p:to>
                                    </p:set>
                                    <p:animEffect transition="in" filter="dissolve">
                                      <p:cBhvr>
                                        <p:cTn id="22" dur="500"/>
                                        <p:tgtEl>
                                          <p:spTgt spid="51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7" grpId="0" animBg="1"/>
      <p:bldP spid="51228" grpId="0" animBg="1"/>
      <p:bldP spid="512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Grp="1" noChangeArrowheads="1"/>
          </p:cNvSpPr>
          <p:nvPr>
            <p:ph type="title"/>
          </p:nvPr>
        </p:nvSpPr>
        <p:spPr>
          <a:xfrm>
            <a:off x="1685925" y="119063"/>
            <a:ext cx="5762625" cy="690562"/>
          </a:xfrm>
        </p:spPr>
        <p:txBody>
          <a:bodyPr/>
          <a:lstStyle/>
          <a:p>
            <a:pPr eaLnBrk="1" hangingPunct="1"/>
            <a:r>
              <a:rPr lang="en-US" sz="2800">
                <a:solidFill>
                  <a:schemeClr val="tx1"/>
                </a:solidFill>
                <a:latin typeface="Times New Roman" charset="0"/>
              </a:rPr>
              <a:t>Overthrow on Pickoff—</a:t>
            </a:r>
            <a:r>
              <a:rPr lang="en-US" sz="2000">
                <a:solidFill>
                  <a:schemeClr val="tx1"/>
                </a:solidFill>
                <a:latin typeface="Times New Roman" charset="0"/>
              </a:rPr>
              <a:t>Runner on 1</a:t>
            </a:r>
            <a:r>
              <a:rPr lang="en-US" sz="2000" baseline="30000">
                <a:solidFill>
                  <a:schemeClr val="tx1"/>
                </a:solidFill>
                <a:latin typeface="Times New Roman" charset="0"/>
              </a:rPr>
              <a:t>st</a:t>
            </a:r>
            <a:r>
              <a:rPr lang="en-US" sz="2000">
                <a:solidFill>
                  <a:schemeClr val="tx1"/>
                </a:solidFill>
                <a:latin typeface="Times New Roman" charset="0"/>
              </a:rPr>
              <a:t> Base</a:t>
            </a:r>
          </a:p>
        </p:txBody>
      </p:sp>
      <p:pic>
        <p:nvPicPr>
          <p:cNvPr id="59394"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96913"/>
            <a:ext cx="6294437" cy="6000750"/>
          </a:xfrm>
          <a:prstGeom prst="rect">
            <a:avLst/>
          </a:prstGeom>
          <a:noFill/>
          <a:ln w="9525">
            <a:noFill/>
            <a:miter lim="800000"/>
            <a:headEnd/>
            <a:tailEnd/>
          </a:ln>
        </p:spPr>
      </p:pic>
      <p:sp>
        <p:nvSpPr>
          <p:cNvPr id="53256" name="AutoShape 8"/>
          <p:cNvSpPr>
            <a:spLocks noChangeArrowheads="1"/>
          </p:cNvSpPr>
          <p:nvPr/>
        </p:nvSpPr>
        <p:spPr bwMode="auto">
          <a:xfrm>
            <a:off x="4881563" y="2646363"/>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3257" name="AutoShape 9"/>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9397" name="AutoShape 10"/>
          <p:cNvSpPr>
            <a:spLocks noChangeArrowheads="1"/>
          </p:cNvSpPr>
          <p:nvPr/>
        </p:nvSpPr>
        <p:spPr bwMode="auto">
          <a:xfrm>
            <a:off x="8120063" y="3789363"/>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398" name="AutoShape 11"/>
          <p:cNvSpPr>
            <a:spLocks noChangeArrowheads="1"/>
          </p:cNvSpPr>
          <p:nvPr/>
        </p:nvSpPr>
        <p:spPr bwMode="auto">
          <a:xfrm>
            <a:off x="5892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399" name="AutoShape 12"/>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400" name="AutoShape 13"/>
          <p:cNvSpPr>
            <a:spLocks noChangeArrowheads="1"/>
          </p:cNvSpPr>
          <p:nvPr/>
        </p:nvSpPr>
        <p:spPr bwMode="auto">
          <a:xfrm>
            <a:off x="4243388" y="1684338"/>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401" name="AutoShape 14"/>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402" name="AutoShape 15"/>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403" name="AutoShape 17"/>
          <p:cNvSpPr>
            <a:spLocks noChangeArrowheads="1"/>
          </p:cNvSpPr>
          <p:nvPr/>
        </p:nvSpPr>
        <p:spPr bwMode="auto">
          <a:xfrm>
            <a:off x="4213225" y="577850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3266" name="AutoShape 18"/>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9405" name="AutoShape 19"/>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9406" name="Text Box 20"/>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59407" name="Text Box 21"/>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59408" name="AutoShape 22"/>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9409" name="Text Box 23"/>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53273" name="Line 25"/>
          <p:cNvSpPr>
            <a:spLocks noChangeShapeType="1"/>
          </p:cNvSpPr>
          <p:nvPr/>
        </p:nvSpPr>
        <p:spPr bwMode="auto">
          <a:xfrm>
            <a:off x="4572000" y="3905250"/>
            <a:ext cx="3446463" cy="952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3274" name="Line 26"/>
          <p:cNvSpPr>
            <a:spLocks noChangeShapeType="1"/>
          </p:cNvSpPr>
          <p:nvPr/>
        </p:nvSpPr>
        <p:spPr bwMode="auto">
          <a:xfrm>
            <a:off x="5143500" y="3133725"/>
            <a:ext cx="381000" cy="45085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3275" name="Line 27"/>
          <p:cNvSpPr>
            <a:spLocks noChangeShapeType="1"/>
          </p:cNvSpPr>
          <p:nvPr/>
        </p:nvSpPr>
        <p:spPr bwMode="auto">
          <a:xfrm flipV="1">
            <a:off x="4572000" y="5451475"/>
            <a:ext cx="1508125" cy="84455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3276" name="Arc 28"/>
          <p:cNvSpPr>
            <a:spLocks/>
          </p:cNvSpPr>
          <p:nvPr/>
        </p:nvSpPr>
        <p:spPr bwMode="auto">
          <a:xfrm rot="596481">
            <a:off x="3892550" y="2468563"/>
            <a:ext cx="1820863" cy="944562"/>
          </a:xfrm>
          <a:custGeom>
            <a:avLst/>
            <a:gdLst>
              <a:gd name="T0" fmla="*/ 2147483647 w 21600"/>
              <a:gd name="T1" fmla="*/ 0 h 26220"/>
              <a:gd name="T2" fmla="*/ 2147483647 w 21600"/>
              <a:gd name="T3" fmla="*/ 2147483647 h 26220"/>
              <a:gd name="T4" fmla="*/ 0 w 21600"/>
              <a:gd name="T5" fmla="*/ 2147483647 h 26220"/>
              <a:gd name="T6" fmla="*/ 0 60000 65536"/>
              <a:gd name="T7" fmla="*/ 0 60000 65536"/>
              <a:gd name="T8" fmla="*/ 0 60000 65536"/>
              <a:gd name="T9" fmla="*/ 0 w 21600"/>
              <a:gd name="T10" fmla="*/ 0 h 26220"/>
              <a:gd name="T11" fmla="*/ 21600 w 21600"/>
              <a:gd name="T12" fmla="*/ 26220 h 26220"/>
            </a:gdLst>
            <a:ahLst/>
            <a:cxnLst>
              <a:cxn ang="T6">
                <a:pos x="T0" y="T1"/>
              </a:cxn>
              <a:cxn ang="T7">
                <a:pos x="T2" y="T3"/>
              </a:cxn>
              <a:cxn ang="T8">
                <a:pos x="T4" y="T5"/>
              </a:cxn>
            </a:cxnLst>
            <a:rect l="T9" t="T10" r="T11" b="T12"/>
            <a:pathLst>
              <a:path w="21600" h="26220" fill="none" extrusionOk="0">
                <a:moveTo>
                  <a:pt x="7127" y="-1"/>
                </a:moveTo>
                <a:cubicBezTo>
                  <a:pt x="15794" y="3029"/>
                  <a:pt x="21600" y="11207"/>
                  <a:pt x="21600" y="20390"/>
                </a:cubicBezTo>
                <a:cubicBezTo>
                  <a:pt x="21600" y="22360"/>
                  <a:pt x="21330" y="24322"/>
                  <a:pt x="20798" y="26220"/>
                </a:cubicBezTo>
              </a:path>
              <a:path w="21600" h="26220" stroke="0" extrusionOk="0">
                <a:moveTo>
                  <a:pt x="7127" y="-1"/>
                </a:moveTo>
                <a:cubicBezTo>
                  <a:pt x="15794" y="3029"/>
                  <a:pt x="21600" y="11207"/>
                  <a:pt x="21600" y="20390"/>
                </a:cubicBezTo>
                <a:cubicBezTo>
                  <a:pt x="21600" y="22360"/>
                  <a:pt x="21330" y="24322"/>
                  <a:pt x="20798" y="26220"/>
                </a:cubicBezTo>
                <a:lnTo>
                  <a:pt x="0" y="2039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53277" name="Line 29"/>
          <p:cNvSpPr>
            <a:spLocks noChangeShapeType="1"/>
          </p:cNvSpPr>
          <p:nvPr/>
        </p:nvSpPr>
        <p:spPr bwMode="auto">
          <a:xfrm flipH="1" flipV="1">
            <a:off x="4725988" y="1917700"/>
            <a:ext cx="3395662" cy="1951038"/>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3278" name="Line 30"/>
          <p:cNvSpPr>
            <a:spLocks noChangeShapeType="1"/>
          </p:cNvSpPr>
          <p:nvPr/>
        </p:nvSpPr>
        <p:spPr bwMode="auto">
          <a:xfrm flipH="1" flipV="1">
            <a:off x="5276850" y="2443163"/>
            <a:ext cx="806450" cy="8096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9416" name="AutoShape 16"/>
          <p:cNvSpPr>
            <a:spLocks noChangeArrowheads="1"/>
          </p:cNvSpPr>
          <p:nvPr/>
        </p:nvSpPr>
        <p:spPr bwMode="auto">
          <a:xfrm>
            <a:off x="5727700" y="2870200"/>
            <a:ext cx="185738"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73"/>
                                        </p:tgtEl>
                                        <p:attrNameLst>
                                          <p:attrName>style.visibility</p:attrName>
                                        </p:attrNameLst>
                                      </p:cBhvr>
                                      <p:to>
                                        <p:strVal val="visible"/>
                                      </p:to>
                                    </p:set>
                                    <p:animEffect transition="in" filter="checkerboard(across)">
                                      <p:cBhvr>
                                        <p:cTn id="7" dur="500"/>
                                        <p:tgtEl>
                                          <p:spTgt spid="5327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74"/>
                                        </p:tgtEl>
                                        <p:attrNameLst>
                                          <p:attrName>style.visibility</p:attrName>
                                        </p:attrNameLst>
                                      </p:cBhvr>
                                      <p:to>
                                        <p:strVal val="visible"/>
                                      </p:to>
                                    </p:set>
                                    <p:animEffect transition="in" filter="dissolve">
                                      <p:cBhvr>
                                        <p:cTn id="12" dur="500"/>
                                        <p:tgtEl>
                                          <p:spTgt spid="5327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3278"/>
                                        </p:tgtEl>
                                        <p:attrNameLst>
                                          <p:attrName>style.visibility</p:attrName>
                                        </p:attrNameLst>
                                      </p:cBhvr>
                                      <p:to>
                                        <p:strVal val="visible"/>
                                      </p:to>
                                    </p:set>
                                    <p:animEffect transition="in" filter="dissolve">
                                      <p:cBhvr>
                                        <p:cTn id="17" dur="500"/>
                                        <p:tgtEl>
                                          <p:spTgt spid="5327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3276"/>
                                        </p:tgtEl>
                                        <p:attrNameLst>
                                          <p:attrName>style.visibility</p:attrName>
                                        </p:attrNameLst>
                                      </p:cBhvr>
                                      <p:to>
                                        <p:strVal val="visible"/>
                                      </p:to>
                                    </p:set>
                                    <p:animEffect transition="in" filter="dissolve">
                                      <p:cBhvr>
                                        <p:cTn id="22" dur="500"/>
                                        <p:tgtEl>
                                          <p:spTgt spid="5327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3277"/>
                                        </p:tgtEl>
                                        <p:attrNameLst>
                                          <p:attrName>style.visibility</p:attrName>
                                        </p:attrNameLst>
                                      </p:cBhvr>
                                      <p:to>
                                        <p:strVal val="visible"/>
                                      </p:to>
                                    </p:set>
                                    <p:animEffect transition="in" filter="checkerboard(across)">
                                      <p:cBhvr>
                                        <p:cTn id="27" dur="500"/>
                                        <p:tgtEl>
                                          <p:spTgt spid="5327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3275"/>
                                        </p:tgtEl>
                                        <p:attrNameLst>
                                          <p:attrName>style.visibility</p:attrName>
                                        </p:attrNameLst>
                                      </p:cBhvr>
                                      <p:to>
                                        <p:strVal val="visible"/>
                                      </p:to>
                                    </p:set>
                                    <p:animEffect transition="in" filter="dissolve">
                                      <p:cBhvr>
                                        <p:cTn id="32" dur="500"/>
                                        <p:tgtEl>
                                          <p:spTgt spid="53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3" grpId="0" animBg="1"/>
      <p:bldP spid="53274" grpId="0" animBg="1"/>
      <p:bldP spid="53275" grpId="0" animBg="1"/>
      <p:bldP spid="53276" grpId="0" animBg="1"/>
      <p:bldP spid="53277" grpId="0" animBg="1"/>
      <p:bldP spid="5327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title"/>
          </p:nvPr>
        </p:nvSpPr>
        <p:spPr>
          <a:xfrm>
            <a:off x="1333500" y="55563"/>
            <a:ext cx="6475413" cy="406400"/>
          </a:xfrm>
        </p:spPr>
        <p:txBody>
          <a:bodyPr/>
          <a:lstStyle/>
          <a:p>
            <a:pPr eaLnBrk="1" hangingPunct="1"/>
            <a:r>
              <a:rPr lang="en-US" sz="2800">
                <a:solidFill>
                  <a:schemeClr val="tx1"/>
                </a:solidFill>
                <a:latin typeface="Times New Roman" charset="0"/>
              </a:rPr>
              <a:t>Overthrow on a steal—</a:t>
            </a:r>
            <a:r>
              <a:rPr lang="en-US" sz="2000">
                <a:solidFill>
                  <a:schemeClr val="tx1"/>
                </a:solidFill>
                <a:latin typeface="Times New Roman" charset="0"/>
              </a:rPr>
              <a:t>Runner on 1</a:t>
            </a:r>
            <a:r>
              <a:rPr lang="en-US" sz="2000" baseline="30000">
                <a:solidFill>
                  <a:schemeClr val="tx1"/>
                </a:solidFill>
                <a:latin typeface="Times New Roman" charset="0"/>
              </a:rPr>
              <a:t>st</a:t>
            </a:r>
            <a:r>
              <a:rPr lang="en-US" sz="2000">
                <a:solidFill>
                  <a:schemeClr val="tx1"/>
                </a:solidFill>
                <a:latin typeface="Times New Roman" charset="0"/>
              </a:rPr>
              <a:t> Base</a:t>
            </a:r>
            <a:endParaRPr lang="en-US" sz="2800">
              <a:solidFill>
                <a:schemeClr val="tx1"/>
              </a:solidFill>
              <a:latin typeface="Times New Roman" charset="0"/>
            </a:endParaRPr>
          </a:p>
        </p:txBody>
      </p:sp>
      <p:pic>
        <p:nvPicPr>
          <p:cNvPr id="61442"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795338"/>
            <a:ext cx="6294437" cy="6000750"/>
          </a:xfrm>
          <a:prstGeom prst="rect">
            <a:avLst/>
          </a:prstGeom>
          <a:noFill/>
          <a:ln w="9525">
            <a:noFill/>
            <a:miter lim="800000"/>
            <a:headEnd/>
            <a:tailEnd/>
          </a:ln>
        </p:spPr>
      </p:pic>
      <p:sp>
        <p:nvSpPr>
          <p:cNvPr id="55304" name="AutoShape 8"/>
          <p:cNvSpPr>
            <a:spLocks noChangeArrowheads="1"/>
          </p:cNvSpPr>
          <p:nvPr/>
        </p:nvSpPr>
        <p:spPr bwMode="auto">
          <a:xfrm>
            <a:off x="4881563" y="2768600"/>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5305" name="AutoShape 9"/>
          <p:cNvSpPr>
            <a:spLocks noChangeArrowheads="1"/>
          </p:cNvSpPr>
          <p:nvPr/>
        </p:nvSpPr>
        <p:spPr bwMode="auto">
          <a:xfrm>
            <a:off x="4378325" y="6424613"/>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1445" name="AutoShape 10"/>
          <p:cNvSpPr>
            <a:spLocks noChangeArrowheads="1"/>
          </p:cNvSpPr>
          <p:nvPr/>
        </p:nvSpPr>
        <p:spPr bwMode="auto">
          <a:xfrm>
            <a:off x="6249988" y="4038600"/>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46" name="AutoShape 11"/>
          <p:cNvSpPr>
            <a:spLocks noChangeArrowheads="1"/>
          </p:cNvSpPr>
          <p:nvPr/>
        </p:nvSpPr>
        <p:spPr bwMode="auto">
          <a:xfrm>
            <a:off x="5892800" y="188912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47" name="AutoShape 12"/>
          <p:cNvSpPr>
            <a:spLocks noChangeArrowheads="1"/>
          </p:cNvSpPr>
          <p:nvPr/>
        </p:nvSpPr>
        <p:spPr bwMode="auto">
          <a:xfrm>
            <a:off x="2516188" y="367982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48" name="AutoShape 13"/>
          <p:cNvSpPr>
            <a:spLocks noChangeArrowheads="1"/>
          </p:cNvSpPr>
          <p:nvPr/>
        </p:nvSpPr>
        <p:spPr bwMode="auto">
          <a:xfrm>
            <a:off x="4295775" y="17938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49" name="AutoShape 14"/>
          <p:cNvSpPr>
            <a:spLocks noChangeArrowheads="1"/>
          </p:cNvSpPr>
          <p:nvPr/>
        </p:nvSpPr>
        <p:spPr bwMode="auto">
          <a:xfrm>
            <a:off x="4441825" y="38354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50" name="AutoShape 15"/>
          <p:cNvSpPr>
            <a:spLocks noChangeArrowheads="1"/>
          </p:cNvSpPr>
          <p:nvPr/>
        </p:nvSpPr>
        <p:spPr bwMode="auto">
          <a:xfrm>
            <a:off x="4441825" y="614203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51" name="AutoShape 17"/>
          <p:cNvSpPr>
            <a:spLocks noChangeArrowheads="1"/>
          </p:cNvSpPr>
          <p:nvPr/>
        </p:nvSpPr>
        <p:spPr bwMode="auto">
          <a:xfrm>
            <a:off x="4213225" y="5889625"/>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5314" name="AutoShape 18"/>
          <p:cNvSpPr>
            <a:spLocks noChangeArrowheads="1"/>
          </p:cNvSpPr>
          <p:nvPr/>
        </p:nvSpPr>
        <p:spPr bwMode="auto">
          <a:xfrm>
            <a:off x="44450" y="5422900"/>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1453" name="AutoShape 19"/>
          <p:cNvSpPr>
            <a:spLocks noChangeArrowheads="1"/>
          </p:cNvSpPr>
          <p:nvPr/>
        </p:nvSpPr>
        <p:spPr bwMode="auto">
          <a:xfrm>
            <a:off x="88900" y="5929313"/>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1454" name="Text Box 20"/>
          <p:cNvSpPr txBox="1">
            <a:spLocks noChangeArrowheads="1"/>
          </p:cNvSpPr>
          <p:nvPr/>
        </p:nvSpPr>
        <p:spPr bwMode="auto">
          <a:xfrm>
            <a:off x="414338" y="5343525"/>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61455" name="Text Box 21"/>
          <p:cNvSpPr txBox="1">
            <a:spLocks noChangeArrowheads="1"/>
          </p:cNvSpPr>
          <p:nvPr/>
        </p:nvSpPr>
        <p:spPr bwMode="auto">
          <a:xfrm>
            <a:off x="414338" y="5773738"/>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61456" name="AutoShape 22"/>
          <p:cNvSpPr>
            <a:spLocks noChangeArrowheads="1"/>
          </p:cNvSpPr>
          <p:nvPr/>
        </p:nvSpPr>
        <p:spPr bwMode="auto">
          <a:xfrm>
            <a:off x="88900" y="6369050"/>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1457" name="Text Box 23"/>
          <p:cNvSpPr txBox="1">
            <a:spLocks noChangeArrowheads="1"/>
          </p:cNvSpPr>
          <p:nvPr/>
        </p:nvSpPr>
        <p:spPr bwMode="auto">
          <a:xfrm>
            <a:off x="414338" y="6192838"/>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55321" name="Line 25"/>
          <p:cNvSpPr>
            <a:spLocks noChangeShapeType="1"/>
          </p:cNvSpPr>
          <p:nvPr/>
        </p:nvSpPr>
        <p:spPr bwMode="auto">
          <a:xfrm flipH="1" flipV="1">
            <a:off x="4418013" y="822325"/>
            <a:ext cx="153987" cy="5176838"/>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5323" name="Line 27"/>
          <p:cNvSpPr>
            <a:spLocks noChangeShapeType="1"/>
          </p:cNvSpPr>
          <p:nvPr/>
        </p:nvSpPr>
        <p:spPr bwMode="auto">
          <a:xfrm flipH="1">
            <a:off x="3717925" y="6656388"/>
            <a:ext cx="628650" cy="11112"/>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1460" name="AutoShape 29"/>
          <p:cNvSpPr>
            <a:spLocks noChangeArrowheads="1"/>
          </p:cNvSpPr>
          <p:nvPr/>
        </p:nvSpPr>
        <p:spPr bwMode="auto">
          <a:xfrm>
            <a:off x="4386263" y="53022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55327" name="Line 31"/>
          <p:cNvSpPr>
            <a:spLocks noChangeShapeType="1"/>
          </p:cNvSpPr>
          <p:nvPr/>
        </p:nvSpPr>
        <p:spPr bwMode="auto">
          <a:xfrm flipH="1">
            <a:off x="2670175" y="796925"/>
            <a:ext cx="1733550" cy="3206750"/>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5328" name="Line 32"/>
          <p:cNvSpPr>
            <a:spLocks noChangeShapeType="1"/>
          </p:cNvSpPr>
          <p:nvPr/>
        </p:nvSpPr>
        <p:spPr bwMode="auto">
          <a:xfrm>
            <a:off x="4572000" y="2446338"/>
            <a:ext cx="296863" cy="344487"/>
          </a:xfrm>
          <a:prstGeom prst="line">
            <a:avLst/>
          </a:prstGeom>
          <a:noFill/>
          <a:ln w="57150">
            <a:solidFill>
              <a:schemeClr val="tx1"/>
            </a:solidFill>
            <a:round/>
            <a:headEnd/>
            <a:tailEnd/>
          </a:ln>
        </p:spPr>
        <p:txBody>
          <a:bodyPr>
            <a:prstTxWarp prst="textNoShape">
              <a:avLst/>
            </a:prstTxWarp>
          </a:bodyPr>
          <a:lstStyle/>
          <a:p>
            <a:endParaRPr lang="en-US"/>
          </a:p>
        </p:txBody>
      </p:sp>
      <p:sp>
        <p:nvSpPr>
          <p:cNvPr id="55331" name="Line 35"/>
          <p:cNvSpPr>
            <a:spLocks noChangeShapeType="1"/>
          </p:cNvSpPr>
          <p:nvPr/>
        </p:nvSpPr>
        <p:spPr bwMode="auto">
          <a:xfrm flipH="1">
            <a:off x="3568700" y="2459038"/>
            <a:ext cx="1008063" cy="1012825"/>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1464" name="AutoShape 16"/>
          <p:cNvSpPr>
            <a:spLocks noChangeArrowheads="1"/>
          </p:cNvSpPr>
          <p:nvPr/>
        </p:nvSpPr>
        <p:spPr bwMode="auto">
          <a:xfrm>
            <a:off x="5524500" y="2728913"/>
            <a:ext cx="185738"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21"/>
                                        </p:tgtEl>
                                        <p:attrNameLst>
                                          <p:attrName>style.visibility</p:attrName>
                                        </p:attrNameLst>
                                      </p:cBhvr>
                                      <p:to>
                                        <p:strVal val="visible"/>
                                      </p:to>
                                    </p:set>
                                    <p:animEffect transition="in" filter="checkerboard(across)">
                                      <p:cBhvr>
                                        <p:cTn id="7" dur="500"/>
                                        <p:tgtEl>
                                          <p:spTgt spid="553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328"/>
                                        </p:tgtEl>
                                        <p:attrNameLst>
                                          <p:attrName>style.visibility</p:attrName>
                                        </p:attrNameLst>
                                      </p:cBhvr>
                                      <p:to>
                                        <p:strVal val="visible"/>
                                      </p:to>
                                    </p:set>
                                    <p:animEffect transition="in" filter="dissolve">
                                      <p:cBhvr>
                                        <p:cTn id="12" dur="500"/>
                                        <p:tgtEl>
                                          <p:spTgt spid="5532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331"/>
                                        </p:tgtEl>
                                        <p:attrNameLst>
                                          <p:attrName>style.visibility</p:attrName>
                                        </p:attrNameLst>
                                      </p:cBhvr>
                                      <p:to>
                                        <p:strVal val="visible"/>
                                      </p:to>
                                    </p:set>
                                    <p:animEffect transition="in" filter="dissolve">
                                      <p:cBhvr>
                                        <p:cTn id="17" dur="500"/>
                                        <p:tgtEl>
                                          <p:spTgt spid="5533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5327"/>
                                        </p:tgtEl>
                                        <p:attrNameLst>
                                          <p:attrName>style.visibility</p:attrName>
                                        </p:attrNameLst>
                                      </p:cBhvr>
                                      <p:to>
                                        <p:strVal val="visible"/>
                                      </p:to>
                                    </p:set>
                                    <p:animEffect transition="in" filter="checkerboard(across)">
                                      <p:cBhvr>
                                        <p:cTn id="22" dur="500"/>
                                        <p:tgtEl>
                                          <p:spTgt spid="5532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5323"/>
                                        </p:tgtEl>
                                        <p:attrNameLst>
                                          <p:attrName>style.visibility</p:attrName>
                                        </p:attrNameLst>
                                      </p:cBhvr>
                                      <p:to>
                                        <p:strVal val="visible"/>
                                      </p:to>
                                    </p:set>
                                    <p:animEffect transition="in" filter="dissolve">
                                      <p:cBhvr>
                                        <p:cTn id="27" dur="500"/>
                                        <p:tgtEl>
                                          <p:spTgt spid="55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21" grpId="0" animBg="1"/>
      <p:bldP spid="55323" grpId="0" animBg="1"/>
      <p:bldP spid="55327" grpId="0" animBg="1"/>
      <p:bldP spid="55328" grpId="0" animBg="1"/>
      <p:bldP spid="553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96913"/>
            <a:ext cx="6294437" cy="6000750"/>
          </a:xfrm>
          <a:prstGeom prst="rect">
            <a:avLst/>
          </a:prstGeom>
          <a:noFill/>
          <a:ln w="9525">
            <a:noFill/>
            <a:miter lim="800000"/>
            <a:headEnd/>
            <a:tailEnd/>
          </a:ln>
        </p:spPr>
      </p:pic>
      <p:sp>
        <p:nvSpPr>
          <p:cNvPr id="57352" name="AutoShape 8"/>
          <p:cNvSpPr>
            <a:spLocks noChangeArrowheads="1"/>
          </p:cNvSpPr>
          <p:nvPr/>
        </p:nvSpPr>
        <p:spPr bwMode="auto">
          <a:xfrm>
            <a:off x="3903663" y="2646363"/>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7353" name="AutoShape 9"/>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3492" name="AutoShape 10"/>
          <p:cNvSpPr>
            <a:spLocks noChangeArrowheads="1"/>
          </p:cNvSpPr>
          <p:nvPr/>
        </p:nvSpPr>
        <p:spPr bwMode="auto">
          <a:xfrm>
            <a:off x="6249988" y="392747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493" name="AutoShape 11"/>
          <p:cNvSpPr>
            <a:spLocks noChangeArrowheads="1"/>
          </p:cNvSpPr>
          <p:nvPr/>
        </p:nvSpPr>
        <p:spPr bwMode="auto">
          <a:xfrm>
            <a:off x="5892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494" name="AutoShape 12"/>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495" name="AutoShape 13"/>
          <p:cNvSpPr>
            <a:spLocks noChangeArrowheads="1"/>
          </p:cNvSpPr>
          <p:nvPr/>
        </p:nvSpPr>
        <p:spPr bwMode="auto">
          <a:xfrm>
            <a:off x="2971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496" name="AutoShape 14"/>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497" name="AutoShape 15"/>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498" name="AutoShape 16"/>
          <p:cNvSpPr>
            <a:spLocks noChangeArrowheads="1"/>
          </p:cNvSpPr>
          <p:nvPr/>
        </p:nvSpPr>
        <p:spPr bwMode="auto">
          <a:xfrm>
            <a:off x="6192838" y="3543300"/>
            <a:ext cx="18573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3499" name="AutoShape 17"/>
          <p:cNvSpPr>
            <a:spLocks noChangeArrowheads="1"/>
          </p:cNvSpPr>
          <p:nvPr/>
        </p:nvSpPr>
        <p:spPr bwMode="auto">
          <a:xfrm>
            <a:off x="4213225" y="577850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7362" name="AutoShape 18"/>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3501" name="AutoShape 19"/>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3502" name="Text Box 20"/>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63503" name="Text Box 21"/>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63504" name="AutoShape 22"/>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3505" name="Text Box 23"/>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57369" name="Line 25"/>
          <p:cNvSpPr>
            <a:spLocks noChangeShapeType="1"/>
          </p:cNvSpPr>
          <p:nvPr/>
        </p:nvSpPr>
        <p:spPr bwMode="auto">
          <a:xfrm flipV="1">
            <a:off x="4572000" y="3894138"/>
            <a:ext cx="1817688" cy="11112"/>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7370" name="Line 26"/>
          <p:cNvSpPr>
            <a:spLocks noChangeShapeType="1"/>
          </p:cNvSpPr>
          <p:nvPr/>
        </p:nvSpPr>
        <p:spPr bwMode="auto">
          <a:xfrm>
            <a:off x="4275138" y="2921000"/>
            <a:ext cx="1023937" cy="4953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7371" name="Line 27"/>
          <p:cNvSpPr>
            <a:spLocks noChangeShapeType="1"/>
          </p:cNvSpPr>
          <p:nvPr/>
        </p:nvSpPr>
        <p:spPr bwMode="auto">
          <a:xfrm flipV="1">
            <a:off x="4760913" y="6508750"/>
            <a:ext cx="665162" cy="15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3509" name="AutoShape 28"/>
          <p:cNvSpPr>
            <a:spLocks noChangeArrowheads="1"/>
          </p:cNvSpPr>
          <p:nvPr/>
        </p:nvSpPr>
        <p:spPr bwMode="auto">
          <a:xfrm>
            <a:off x="4232275" y="1808163"/>
            <a:ext cx="185738"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3510" name="Rectangle 30"/>
          <p:cNvSpPr>
            <a:spLocks noGrp="1" noChangeArrowheads="1"/>
          </p:cNvSpPr>
          <p:nvPr>
            <p:ph type="title"/>
          </p:nvPr>
        </p:nvSpPr>
        <p:spPr>
          <a:xfrm>
            <a:off x="1885950" y="119063"/>
            <a:ext cx="5370513" cy="690562"/>
          </a:xfrm>
        </p:spPr>
        <p:txBody>
          <a:bodyPr/>
          <a:lstStyle/>
          <a:p>
            <a:pPr eaLnBrk="1" hangingPunct="1"/>
            <a:r>
              <a:rPr lang="en-US" sz="2800">
                <a:solidFill>
                  <a:schemeClr val="tx1"/>
                </a:solidFill>
                <a:latin typeface="Times New Roman" charset="0"/>
              </a:rPr>
              <a:t>Pickoff—</a:t>
            </a:r>
            <a:r>
              <a:rPr lang="en-US" sz="2000">
                <a:solidFill>
                  <a:schemeClr val="tx1"/>
                </a:solidFill>
                <a:latin typeface="Times New Roman" charset="0"/>
              </a:rPr>
              <a:t>Runner on 1</a:t>
            </a:r>
            <a:r>
              <a:rPr lang="en-US" sz="2000" baseline="30000">
                <a:solidFill>
                  <a:schemeClr val="tx1"/>
                </a:solidFill>
                <a:latin typeface="Times New Roman" charset="0"/>
              </a:rPr>
              <a:t>st</a:t>
            </a:r>
            <a:r>
              <a:rPr lang="en-US" sz="2000">
                <a:solidFill>
                  <a:schemeClr val="tx1"/>
                </a:solidFill>
                <a:latin typeface="Times New Roman" charset="0"/>
              </a:rPr>
              <a:t> &amp; 2</a:t>
            </a:r>
            <a:r>
              <a:rPr lang="en-US" sz="2000" baseline="30000">
                <a:solidFill>
                  <a:schemeClr val="tx1"/>
                </a:solidFill>
                <a:latin typeface="Times New Roman" charset="0"/>
              </a:rPr>
              <a:t>nd</a:t>
            </a:r>
            <a:r>
              <a:rPr lang="en-US" sz="2000">
                <a:solidFill>
                  <a:schemeClr val="tx1"/>
                </a:solidFill>
                <a:latin typeface="Times New Roman" charset="0"/>
              </a:rPr>
              <a:t> 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70"/>
                                        </p:tgtEl>
                                        <p:attrNameLst>
                                          <p:attrName>style.visibility</p:attrName>
                                        </p:attrNameLst>
                                      </p:cBhvr>
                                      <p:to>
                                        <p:strVal val="visible"/>
                                      </p:to>
                                    </p:set>
                                    <p:animEffect transition="in" filter="dissolve">
                                      <p:cBhvr>
                                        <p:cTn id="7" dur="500"/>
                                        <p:tgtEl>
                                          <p:spTgt spid="5737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7369"/>
                                        </p:tgtEl>
                                        <p:attrNameLst>
                                          <p:attrName>style.visibility</p:attrName>
                                        </p:attrNameLst>
                                      </p:cBhvr>
                                      <p:to>
                                        <p:strVal val="visible"/>
                                      </p:to>
                                    </p:set>
                                    <p:animEffect transition="in" filter="checkerboard(across)">
                                      <p:cBhvr>
                                        <p:cTn id="12" dur="500"/>
                                        <p:tgtEl>
                                          <p:spTgt spid="5736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371"/>
                                        </p:tgtEl>
                                        <p:attrNameLst>
                                          <p:attrName>style.visibility</p:attrName>
                                        </p:attrNameLst>
                                      </p:cBhvr>
                                      <p:to>
                                        <p:strVal val="visible"/>
                                      </p:to>
                                    </p:set>
                                    <p:animEffect transition="in" filter="dissolve">
                                      <p:cBhvr>
                                        <p:cTn id="17" dur="500"/>
                                        <p:tgtEl>
                                          <p:spTgt spid="57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9" grpId="0" animBg="1"/>
      <p:bldP spid="57370" grpId="0" animBg="1"/>
      <p:bldP spid="5737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96913"/>
            <a:ext cx="6294437" cy="6000750"/>
          </a:xfrm>
          <a:prstGeom prst="rect">
            <a:avLst/>
          </a:prstGeom>
          <a:noFill/>
          <a:ln w="9525">
            <a:noFill/>
            <a:miter lim="800000"/>
            <a:headEnd/>
            <a:tailEnd/>
          </a:ln>
        </p:spPr>
      </p:pic>
      <p:sp>
        <p:nvSpPr>
          <p:cNvPr id="59400" name="AutoShape 8"/>
          <p:cNvSpPr>
            <a:spLocks noChangeArrowheads="1"/>
          </p:cNvSpPr>
          <p:nvPr/>
        </p:nvSpPr>
        <p:spPr bwMode="auto">
          <a:xfrm>
            <a:off x="3903663" y="2646363"/>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59401" name="AutoShape 9"/>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5540" name="AutoShape 10"/>
          <p:cNvSpPr>
            <a:spLocks noChangeArrowheads="1"/>
          </p:cNvSpPr>
          <p:nvPr/>
        </p:nvSpPr>
        <p:spPr bwMode="auto">
          <a:xfrm>
            <a:off x="6488113" y="3297238"/>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1" name="AutoShape 11"/>
          <p:cNvSpPr>
            <a:spLocks noChangeArrowheads="1"/>
          </p:cNvSpPr>
          <p:nvPr/>
        </p:nvSpPr>
        <p:spPr bwMode="auto">
          <a:xfrm>
            <a:off x="4572000" y="164782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2" name="AutoShape 12"/>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3" name="AutoShape 13"/>
          <p:cNvSpPr>
            <a:spLocks noChangeArrowheads="1"/>
          </p:cNvSpPr>
          <p:nvPr/>
        </p:nvSpPr>
        <p:spPr bwMode="auto">
          <a:xfrm>
            <a:off x="2971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4" name="AutoShape 14"/>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5" name="AutoShape 15"/>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6" name="AutoShape 17"/>
          <p:cNvSpPr>
            <a:spLocks noChangeArrowheads="1"/>
          </p:cNvSpPr>
          <p:nvPr/>
        </p:nvSpPr>
        <p:spPr bwMode="auto">
          <a:xfrm>
            <a:off x="4213225" y="577850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59410" name="AutoShape 18"/>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5548" name="AutoShape 19"/>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5549" name="Text Box 20"/>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65550" name="Text Box 21"/>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65551" name="AutoShape 22"/>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5552" name="Text Box 23"/>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59417" name="Line 25"/>
          <p:cNvSpPr>
            <a:spLocks noChangeShapeType="1"/>
          </p:cNvSpPr>
          <p:nvPr/>
        </p:nvSpPr>
        <p:spPr bwMode="auto">
          <a:xfrm flipV="1">
            <a:off x="4572000" y="1970088"/>
            <a:ext cx="0" cy="1935162"/>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59418" name="Line 26"/>
          <p:cNvSpPr>
            <a:spLocks noChangeShapeType="1"/>
          </p:cNvSpPr>
          <p:nvPr/>
        </p:nvSpPr>
        <p:spPr bwMode="auto">
          <a:xfrm flipV="1">
            <a:off x="4160838" y="2379663"/>
            <a:ext cx="355600" cy="354012"/>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59419" name="Line 27"/>
          <p:cNvSpPr>
            <a:spLocks noChangeShapeType="1"/>
          </p:cNvSpPr>
          <p:nvPr/>
        </p:nvSpPr>
        <p:spPr bwMode="auto">
          <a:xfrm flipH="1" flipV="1">
            <a:off x="3794125" y="6538913"/>
            <a:ext cx="544513"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5556" name="AutoShape 28"/>
          <p:cNvSpPr>
            <a:spLocks noChangeArrowheads="1"/>
          </p:cNvSpPr>
          <p:nvPr/>
        </p:nvSpPr>
        <p:spPr bwMode="auto">
          <a:xfrm>
            <a:off x="4232275" y="1808163"/>
            <a:ext cx="185738"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5557" name="Rectangle 30"/>
          <p:cNvSpPr>
            <a:spLocks noGrp="1" noChangeArrowheads="1"/>
          </p:cNvSpPr>
          <p:nvPr>
            <p:ph type="title"/>
          </p:nvPr>
        </p:nvSpPr>
        <p:spPr>
          <a:xfrm>
            <a:off x="1885950" y="119063"/>
            <a:ext cx="5370513" cy="690562"/>
          </a:xfrm>
        </p:spPr>
        <p:txBody>
          <a:bodyPr/>
          <a:lstStyle/>
          <a:p>
            <a:pPr eaLnBrk="1" hangingPunct="1"/>
            <a:r>
              <a:rPr lang="en-US" sz="2800">
                <a:solidFill>
                  <a:schemeClr val="tx1"/>
                </a:solidFill>
                <a:latin typeface="Times New Roman" charset="0"/>
              </a:rPr>
              <a:t>Pickoff—</a:t>
            </a:r>
            <a:r>
              <a:rPr lang="en-US" sz="2000">
                <a:solidFill>
                  <a:schemeClr val="tx1"/>
                </a:solidFill>
                <a:latin typeface="Times New Roman" charset="0"/>
              </a:rPr>
              <a:t>Runner on 2</a:t>
            </a:r>
            <a:r>
              <a:rPr lang="en-US" sz="2000" baseline="30000">
                <a:solidFill>
                  <a:schemeClr val="tx1"/>
                </a:solidFill>
                <a:latin typeface="Times New Roman" charset="0"/>
              </a:rPr>
              <a:t>nd</a:t>
            </a:r>
            <a:r>
              <a:rPr lang="en-US" sz="2000">
                <a:solidFill>
                  <a:schemeClr val="tx1"/>
                </a:solidFill>
                <a:latin typeface="Times New Roman" charset="0"/>
              </a:rPr>
              <a:t> 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18"/>
                                        </p:tgtEl>
                                        <p:attrNameLst>
                                          <p:attrName>style.visibility</p:attrName>
                                        </p:attrNameLst>
                                      </p:cBhvr>
                                      <p:to>
                                        <p:strVal val="visible"/>
                                      </p:to>
                                    </p:set>
                                    <p:animEffect transition="in" filter="dissolve">
                                      <p:cBhvr>
                                        <p:cTn id="7" dur="500"/>
                                        <p:tgtEl>
                                          <p:spTgt spid="594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417"/>
                                        </p:tgtEl>
                                        <p:attrNameLst>
                                          <p:attrName>style.visibility</p:attrName>
                                        </p:attrNameLst>
                                      </p:cBhvr>
                                      <p:to>
                                        <p:strVal val="visible"/>
                                      </p:to>
                                    </p:set>
                                    <p:animEffect transition="in" filter="checkerboard(across)">
                                      <p:cBhvr>
                                        <p:cTn id="12" dur="500"/>
                                        <p:tgtEl>
                                          <p:spTgt spid="594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419"/>
                                        </p:tgtEl>
                                        <p:attrNameLst>
                                          <p:attrName>style.visibility</p:attrName>
                                        </p:attrNameLst>
                                      </p:cBhvr>
                                      <p:to>
                                        <p:strVal val="visible"/>
                                      </p:to>
                                    </p:set>
                                    <p:animEffect transition="in" filter="dissolve">
                                      <p:cBhvr>
                                        <p:cTn id="17" dur="500"/>
                                        <p:tgtEl>
                                          <p:spTgt spid="59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7" grpId="0" animBg="1"/>
      <p:bldP spid="59418" grpId="0" animBg="1"/>
      <p:bldP spid="5941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1885950" y="119063"/>
            <a:ext cx="5370513" cy="690562"/>
          </a:xfrm>
        </p:spPr>
        <p:txBody>
          <a:bodyPr/>
          <a:lstStyle/>
          <a:p>
            <a:pPr eaLnBrk="1" hangingPunct="1"/>
            <a:r>
              <a:rPr lang="en-US" sz="2800">
                <a:solidFill>
                  <a:schemeClr val="tx1"/>
                </a:solidFill>
                <a:latin typeface="Times New Roman" charset="0"/>
              </a:rPr>
              <a:t>Steal at 2</a:t>
            </a:r>
            <a:r>
              <a:rPr lang="en-US" sz="2800" baseline="30000">
                <a:solidFill>
                  <a:schemeClr val="tx1"/>
                </a:solidFill>
                <a:latin typeface="Times New Roman" charset="0"/>
              </a:rPr>
              <a:t>nd</a:t>
            </a:r>
            <a:r>
              <a:rPr lang="en-US" sz="2800">
                <a:solidFill>
                  <a:schemeClr val="tx1"/>
                </a:solidFill>
                <a:latin typeface="Times New Roman" charset="0"/>
              </a:rPr>
              <a:t>—</a:t>
            </a:r>
            <a:r>
              <a:rPr lang="en-US" sz="2000">
                <a:solidFill>
                  <a:schemeClr val="tx1"/>
                </a:solidFill>
                <a:latin typeface="Times New Roman" charset="0"/>
              </a:rPr>
              <a:t>Runners on 1</a:t>
            </a:r>
            <a:r>
              <a:rPr lang="en-US" sz="2000" baseline="30000">
                <a:solidFill>
                  <a:schemeClr val="tx1"/>
                </a:solidFill>
                <a:latin typeface="Times New Roman" charset="0"/>
              </a:rPr>
              <a:t>st</a:t>
            </a:r>
            <a:r>
              <a:rPr lang="en-US" sz="2000">
                <a:solidFill>
                  <a:schemeClr val="tx1"/>
                </a:solidFill>
                <a:latin typeface="Times New Roman" charset="0"/>
              </a:rPr>
              <a:t> &amp; 3</a:t>
            </a:r>
            <a:r>
              <a:rPr lang="en-US" sz="2000" baseline="30000">
                <a:solidFill>
                  <a:schemeClr val="tx1"/>
                </a:solidFill>
                <a:latin typeface="Times New Roman" charset="0"/>
              </a:rPr>
              <a:t>rd</a:t>
            </a:r>
            <a:r>
              <a:rPr lang="en-US" sz="2000">
                <a:solidFill>
                  <a:schemeClr val="tx1"/>
                </a:solidFill>
                <a:latin typeface="Times New Roman" charset="0"/>
              </a:rPr>
              <a:t> Base</a:t>
            </a:r>
            <a:r>
              <a:rPr lang="en-US" sz="2800">
                <a:solidFill>
                  <a:schemeClr val="tx1"/>
                </a:solidFill>
                <a:latin typeface="Times New Roman" charset="0"/>
              </a:rPr>
              <a:t> </a:t>
            </a:r>
          </a:p>
        </p:txBody>
      </p:sp>
      <p:pic>
        <p:nvPicPr>
          <p:cNvPr id="67586" name="Picture 3"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84213"/>
            <a:ext cx="6294437" cy="6000750"/>
          </a:xfrm>
          <a:prstGeom prst="rect">
            <a:avLst/>
          </a:prstGeom>
          <a:noFill/>
          <a:ln w="9525">
            <a:noFill/>
            <a:miter lim="800000"/>
            <a:headEnd/>
            <a:tailEnd/>
          </a:ln>
        </p:spPr>
      </p:pic>
      <p:sp>
        <p:nvSpPr>
          <p:cNvPr id="64516" name="AutoShape 4"/>
          <p:cNvSpPr>
            <a:spLocks noChangeArrowheads="1"/>
          </p:cNvSpPr>
          <p:nvPr/>
        </p:nvSpPr>
        <p:spPr bwMode="auto">
          <a:xfrm>
            <a:off x="4946650" y="2609850"/>
            <a:ext cx="309563"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4517" name="AutoShape 5"/>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7589" name="AutoShape 6"/>
          <p:cNvSpPr>
            <a:spLocks noChangeArrowheads="1"/>
          </p:cNvSpPr>
          <p:nvPr/>
        </p:nvSpPr>
        <p:spPr bwMode="auto">
          <a:xfrm>
            <a:off x="6249988" y="392747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0" name="AutoShape 7"/>
          <p:cNvSpPr>
            <a:spLocks noChangeArrowheads="1"/>
          </p:cNvSpPr>
          <p:nvPr/>
        </p:nvSpPr>
        <p:spPr bwMode="auto">
          <a:xfrm>
            <a:off x="4572000" y="169703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1" name="AutoShape 8"/>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2" name="AutoShape 9"/>
          <p:cNvSpPr>
            <a:spLocks noChangeArrowheads="1"/>
          </p:cNvSpPr>
          <p:nvPr/>
        </p:nvSpPr>
        <p:spPr bwMode="auto">
          <a:xfrm>
            <a:off x="2705100" y="16033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3" name="AutoShape 10"/>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4" name="AutoShape 11"/>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5" name="AutoShape 12"/>
          <p:cNvSpPr>
            <a:spLocks noChangeArrowheads="1"/>
          </p:cNvSpPr>
          <p:nvPr/>
        </p:nvSpPr>
        <p:spPr bwMode="auto">
          <a:xfrm>
            <a:off x="2479675" y="405765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4525" name="AutoShape 13"/>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7597" name="AutoShape 14"/>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7598" name="Text Box 15"/>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67599" name="Text Box 16"/>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67600" name="AutoShape 17"/>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7601" name="Text Box 18"/>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64531" name="Line 19"/>
          <p:cNvSpPr>
            <a:spLocks noChangeShapeType="1"/>
          </p:cNvSpPr>
          <p:nvPr/>
        </p:nvSpPr>
        <p:spPr bwMode="auto">
          <a:xfrm flipV="1">
            <a:off x="4572000" y="1922463"/>
            <a:ext cx="0" cy="39655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64533" name="Line 21"/>
          <p:cNvSpPr>
            <a:spLocks noChangeShapeType="1"/>
          </p:cNvSpPr>
          <p:nvPr/>
        </p:nvSpPr>
        <p:spPr bwMode="auto">
          <a:xfrm flipH="1" flipV="1">
            <a:off x="3694113" y="6532563"/>
            <a:ext cx="617537"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7604" name="AutoShape 23"/>
          <p:cNvSpPr>
            <a:spLocks noChangeArrowheads="1"/>
          </p:cNvSpPr>
          <p:nvPr/>
        </p:nvSpPr>
        <p:spPr bwMode="auto">
          <a:xfrm>
            <a:off x="5408613" y="2559050"/>
            <a:ext cx="18573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7605" name="AutoShape 24"/>
          <p:cNvSpPr>
            <a:spLocks noChangeArrowheads="1"/>
          </p:cNvSpPr>
          <p:nvPr/>
        </p:nvSpPr>
        <p:spPr bwMode="auto">
          <a:xfrm>
            <a:off x="4179888" y="5930900"/>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4537" name="Line 25"/>
          <p:cNvSpPr>
            <a:spLocks noChangeShapeType="1"/>
          </p:cNvSpPr>
          <p:nvPr/>
        </p:nvSpPr>
        <p:spPr bwMode="auto">
          <a:xfrm flipH="1">
            <a:off x="4671690" y="2844799"/>
            <a:ext cx="305592" cy="25401"/>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537"/>
                                        </p:tgtEl>
                                        <p:attrNameLst>
                                          <p:attrName>style.visibility</p:attrName>
                                        </p:attrNameLst>
                                      </p:cBhvr>
                                      <p:to>
                                        <p:strVal val="visible"/>
                                      </p:to>
                                    </p:set>
                                    <p:animEffect transition="in" filter="dissolve">
                                      <p:cBhvr>
                                        <p:cTn id="7" dur="500"/>
                                        <p:tgtEl>
                                          <p:spTgt spid="6453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531"/>
                                        </p:tgtEl>
                                        <p:attrNameLst>
                                          <p:attrName>style.visibility</p:attrName>
                                        </p:attrNameLst>
                                      </p:cBhvr>
                                      <p:to>
                                        <p:strVal val="visible"/>
                                      </p:to>
                                    </p:set>
                                    <p:animEffect transition="in" filter="checkerboard(across)">
                                      <p:cBhvr>
                                        <p:cTn id="12" dur="500"/>
                                        <p:tgtEl>
                                          <p:spTgt spid="6453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4533"/>
                                        </p:tgtEl>
                                        <p:attrNameLst>
                                          <p:attrName>style.visibility</p:attrName>
                                        </p:attrNameLst>
                                      </p:cBhvr>
                                      <p:to>
                                        <p:strVal val="visible"/>
                                      </p:to>
                                    </p:set>
                                    <p:animEffect transition="in" filter="dissolve">
                                      <p:cBhvr>
                                        <p:cTn id="17" dur="500"/>
                                        <p:tgtEl>
                                          <p:spTgt spid="64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1" grpId="0" animBg="1"/>
      <p:bldP spid="64533" grpId="0" animBg="1"/>
      <p:bldP spid="645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1885950" y="119063"/>
            <a:ext cx="5370513" cy="690562"/>
          </a:xfrm>
        </p:spPr>
        <p:txBody>
          <a:bodyPr/>
          <a:lstStyle/>
          <a:p>
            <a:pPr eaLnBrk="1" hangingPunct="1"/>
            <a:r>
              <a:rPr lang="en-US" sz="2800">
                <a:solidFill>
                  <a:schemeClr val="tx1"/>
                </a:solidFill>
                <a:latin typeface="Times New Roman" charset="0"/>
              </a:rPr>
              <a:t>Steal at 3</a:t>
            </a:r>
            <a:r>
              <a:rPr lang="en-US" sz="2800" baseline="30000">
                <a:solidFill>
                  <a:schemeClr val="tx1"/>
                </a:solidFill>
                <a:latin typeface="Times New Roman" charset="0"/>
              </a:rPr>
              <a:t>rd</a:t>
            </a:r>
            <a:r>
              <a:rPr lang="en-US" sz="2800">
                <a:solidFill>
                  <a:schemeClr val="tx1"/>
                </a:solidFill>
                <a:latin typeface="Times New Roman" charset="0"/>
              </a:rPr>
              <a:t>—</a:t>
            </a:r>
            <a:r>
              <a:rPr lang="en-US" sz="2000">
                <a:solidFill>
                  <a:schemeClr val="tx1"/>
                </a:solidFill>
                <a:latin typeface="Times New Roman" charset="0"/>
              </a:rPr>
              <a:t>Runner on 2</a:t>
            </a:r>
            <a:r>
              <a:rPr lang="en-US" sz="2000" baseline="30000">
                <a:solidFill>
                  <a:schemeClr val="tx1"/>
                </a:solidFill>
                <a:latin typeface="Times New Roman" charset="0"/>
              </a:rPr>
              <a:t>nd</a:t>
            </a:r>
            <a:r>
              <a:rPr lang="en-US" sz="2000">
                <a:solidFill>
                  <a:schemeClr val="tx1"/>
                </a:solidFill>
                <a:latin typeface="Times New Roman" charset="0"/>
              </a:rPr>
              <a:t> Base</a:t>
            </a:r>
            <a:r>
              <a:rPr lang="en-US" sz="2800">
                <a:solidFill>
                  <a:schemeClr val="tx1"/>
                </a:solidFill>
                <a:latin typeface="Times New Roman" charset="0"/>
              </a:rPr>
              <a:t> </a:t>
            </a:r>
          </a:p>
        </p:txBody>
      </p:sp>
      <p:pic>
        <p:nvPicPr>
          <p:cNvPr id="69634" name="Picture 3"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84213"/>
            <a:ext cx="6294437" cy="6000750"/>
          </a:xfrm>
          <a:prstGeom prst="rect">
            <a:avLst/>
          </a:prstGeom>
          <a:noFill/>
          <a:ln w="9525">
            <a:noFill/>
            <a:miter lim="800000"/>
            <a:headEnd/>
            <a:tailEnd/>
          </a:ln>
        </p:spPr>
      </p:pic>
      <p:sp>
        <p:nvSpPr>
          <p:cNvPr id="66564" name="AutoShape 4"/>
          <p:cNvSpPr>
            <a:spLocks noChangeArrowheads="1"/>
          </p:cNvSpPr>
          <p:nvPr/>
        </p:nvSpPr>
        <p:spPr bwMode="auto">
          <a:xfrm>
            <a:off x="3870325" y="2456657"/>
            <a:ext cx="309563"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6565" name="AutoShape 5"/>
          <p:cNvSpPr>
            <a:spLocks noChangeArrowheads="1"/>
          </p:cNvSpPr>
          <p:nvPr/>
        </p:nvSpPr>
        <p:spPr bwMode="auto">
          <a:xfrm>
            <a:off x="4378325" y="6313488"/>
            <a:ext cx="311150" cy="369887"/>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9637" name="AutoShape 6"/>
          <p:cNvSpPr>
            <a:spLocks noChangeArrowheads="1"/>
          </p:cNvSpPr>
          <p:nvPr/>
        </p:nvSpPr>
        <p:spPr bwMode="auto">
          <a:xfrm>
            <a:off x="6249988" y="392747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9638" name="AutoShape 7"/>
          <p:cNvSpPr>
            <a:spLocks noChangeArrowheads="1"/>
          </p:cNvSpPr>
          <p:nvPr/>
        </p:nvSpPr>
        <p:spPr bwMode="auto">
          <a:xfrm>
            <a:off x="5768975"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9639" name="AutoShape 8"/>
          <p:cNvSpPr>
            <a:spLocks noChangeArrowheads="1"/>
          </p:cNvSpPr>
          <p:nvPr/>
        </p:nvSpPr>
        <p:spPr bwMode="auto">
          <a:xfrm>
            <a:off x="2554288" y="3579813"/>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9640" name="AutoShape 9"/>
          <p:cNvSpPr>
            <a:spLocks noChangeArrowheads="1"/>
          </p:cNvSpPr>
          <p:nvPr/>
        </p:nvSpPr>
        <p:spPr bwMode="auto">
          <a:xfrm>
            <a:off x="2646363" y="1722438"/>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9641" name="AutoShape 10"/>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9642" name="AutoShape 11"/>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6573" name="AutoShape 13"/>
          <p:cNvSpPr>
            <a:spLocks noChangeArrowheads="1"/>
          </p:cNvSpPr>
          <p:nvPr/>
        </p:nvSpPr>
        <p:spPr bwMode="auto">
          <a:xfrm>
            <a:off x="44450" y="5434013"/>
            <a:ext cx="225425" cy="257175"/>
          </a:xfrm>
          <a:prstGeom prst="star5">
            <a:avLst/>
          </a:prstGeom>
          <a:solidFill>
            <a:schemeClr val="accent2"/>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9644" name="AutoShape 14"/>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9645" name="Text Box 15"/>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69646" name="Text Box 16"/>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69647" name="AutoShape 17"/>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9648" name="Text Box 18"/>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66579" name="Line 19"/>
          <p:cNvSpPr>
            <a:spLocks noChangeShapeType="1"/>
          </p:cNvSpPr>
          <p:nvPr/>
        </p:nvSpPr>
        <p:spPr bwMode="auto">
          <a:xfrm flipH="1" flipV="1">
            <a:off x="2703513" y="3829050"/>
            <a:ext cx="1868487" cy="2058988"/>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66581" name="Line 21"/>
          <p:cNvSpPr>
            <a:spLocks noChangeShapeType="1"/>
          </p:cNvSpPr>
          <p:nvPr/>
        </p:nvSpPr>
        <p:spPr bwMode="auto">
          <a:xfrm flipH="1" flipV="1">
            <a:off x="3694113" y="6532563"/>
            <a:ext cx="617537"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9651" name="AutoShape 23"/>
          <p:cNvSpPr>
            <a:spLocks noChangeArrowheads="1"/>
          </p:cNvSpPr>
          <p:nvPr/>
        </p:nvSpPr>
        <p:spPr bwMode="auto">
          <a:xfrm>
            <a:off x="4179888" y="5930900"/>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9652" name="AutoShape 25"/>
          <p:cNvSpPr>
            <a:spLocks noChangeArrowheads="1"/>
          </p:cNvSpPr>
          <p:nvPr/>
        </p:nvSpPr>
        <p:spPr bwMode="auto">
          <a:xfrm>
            <a:off x="3490913" y="242728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grpSp>
        <p:nvGrpSpPr>
          <p:cNvPr id="66587" name="Group 27"/>
          <p:cNvGrpSpPr>
            <a:grpSpLocks/>
          </p:cNvGrpSpPr>
          <p:nvPr/>
        </p:nvGrpSpPr>
        <p:grpSpPr bwMode="auto">
          <a:xfrm>
            <a:off x="3644571" y="3019425"/>
            <a:ext cx="425450" cy="504825"/>
            <a:chOff x="2354" y="1866"/>
            <a:chExt cx="268" cy="318"/>
          </a:xfrm>
        </p:grpSpPr>
        <p:sp>
          <p:nvSpPr>
            <p:cNvPr id="69654" name="Line 24"/>
            <p:cNvSpPr>
              <a:spLocks noChangeShapeType="1"/>
            </p:cNvSpPr>
            <p:nvPr/>
          </p:nvSpPr>
          <p:spPr bwMode="auto">
            <a:xfrm flipH="1">
              <a:off x="2354" y="1977"/>
              <a:ext cx="268" cy="20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69655" name="Line 26"/>
            <p:cNvSpPr>
              <a:spLocks noChangeShapeType="1"/>
            </p:cNvSpPr>
            <p:nvPr/>
          </p:nvSpPr>
          <p:spPr bwMode="auto">
            <a:xfrm>
              <a:off x="2617" y="1866"/>
              <a:ext cx="0" cy="112"/>
            </a:xfrm>
            <a:prstGeom prst="line">
              <a:avLst/>
            </a:prstGeom>
            <a:noFill/>
            <a:ln w="57150">
              <a:solidFill>
                <a:schemeClr val="tx1"/>
              </a:solidFill>
              <a:round/>
              <a:headEnd/>
              <a:tailEnd/>
            </a:ln>
          </p:spPr>
          <p:txBody>
            <a:bodyP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6587"/>
                                        </p:tgtEl>
                                        <p:attrNameLst>
                                          <p:attrName>style.visibility</p:attrName>
                                        </p:attrNameLst>
                                      </p:cBhvr>
                                      <p:to>
                                        <p:strVal val="visible"/>
                                      </p:to>
                                    </p:set>
                                    <p:animEffect transition="in" filter="dissolve">
                                      <p:cBhvr>
                                        <p:cTn id="7" dur="500"/>
                                        <p:tgtEl>
                                          <p:spTgt spid="665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79"/>
                                        </p:tgtEl>
                                        <p:attrNameLst>
                                          <p:attrName>style.visibility</p:attrName>
                                        </p:attrNameLst>
                                      </p:cBhvr>
                                      <p:to>
                                        <p:strVal val="visible"/>
                                      </p:to>
                                    </p:set>
                                    <p:animEffect transition="in" filter="dissolve">
                                      <p:cBhvr>
                                        <p:cTn id="12" dur="500"/>
                                        <p:tgtEl>
                                          <p:spTgt spid="6657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81"/>
                                        </p:tgtEl>
                                        <p:attrNameLst>
                                          <p:attrName>style.visibility</p:attrName>
                                        </p:attrNameLst>
                                      </p:cBhvr>
                                      <p:to>
                                        <p:strVal val="visible"/>
                                      </p:to>
                                    </p:set>
                                    <p:animEffect transition="in" filter="dissolve">
                                      <p:cBhvr>
                                        <p:cTn id="17" dur="500"/>
                                        <p:tgtEl>
                                          <p:spTgt spid="66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9" grpId="0" animBg="1"/>
      <p:bldP spid="6658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1682"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1683"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71684"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71685"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1686"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71687"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68617" name="AutoShape 9"/>
          <p:cNvSpPr>
            <a:spLocks noChangeArrowheads="1"/>
          </p:cNvSpPr>
          <p:nvPr/>
        </p:nvSpPr>
        <p:spPr bwMode="auto">
          <a:xfrm>
            <a:off x="4973638" y="2747963"/>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68618"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1690" name="AutoShape 11"/>
          <p:cNvSpPr>
            <a:spLocks noChangeArrowheads="1"/>
          </p:cNvSpPr>
          <p:nvPr/>
        </p:nvSpPr>
        <p:spPr bwMode="auto">
          <a:xfrm>
            <a:off x="6711950"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1691" name="AutoShape 12"/>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1692" name="AutoShape 13"/>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1693" name="AutoShape 14"/>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1694" name="AutoShape 15"/>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1695"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8625" name="Line 17"/>
          <p:cNvSpPr>
            <a:spLocks noChangeShapeType="1"/>
          </p:cNvSpPr>
          <p:nvPr/>
        </p:nvSpPr>
        <p:spPr bwMode="auto">
          <a:xfrm flipV="1">
            <a:off x="4572000" y="842963"/>
            <a:ext cx="3136900" cy="48688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68626" name="Line 18"/>
          <p:cNvSpPr>
            <a:spLocks noChangeShapeType="1"/>
          </p:cNvSpPr>
          <p:nvPr/>
        </p:nvSpPr>
        <p:spPr bwMode="auto">
          <a:xfrm flipH="1">
            <a:off x="2576513" y="736600"/>
            <a:ext cx="5176837" cy="30511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68627" name="Line 19"/>
          <p:cNvSpPr>
            <a:spLocks noChangeShapeType="1"/>
          </p:cNvSpPr>
          <p:nvPr/>
        </p:nvSpPr>
        <p:spPr bwMode="auto">
          <a:xfrm flipH="1" flipV="1">
            <a:off x="2986088" y="4533900"/>
            <a:ext cx="1585912" cy="18303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1699"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71700"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71701" name="AutoShape 22"/>
          <p:cNvSpPr>
            <a:spLocks noChangeArrowheads="1"/>
          </p:cNvSpPr>
          <p:nvPr/>
        </p:nvSpPr>
        <p:spPr bwMode="auto">
          <a:xfrm>
            <a:off x="7672388" y="5889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68631" name="Arc 23"/>
          <p:cNvSpPr>
            <a:spLocks/>
          </p:cNvSpPr>
          <p:nvPr/>
        </p:nvSpPr>
        <p:spPr bwMode="auto">
          <a:xfrm rot="4988062">
            <a:off x="3451225" y="903288"/>
            <a:ext cx="1974850" cy="3886200"/>
          </a:xfrm>
          <a:custGeom>
            <a:avLst/>
            <a:gdLst>
              <a:gd name="T0" fmla="*/ 2147483647 w 21600"/>
              <a:gd name="T1" fmla="*/ 2147483647 h 41299"/>
              <a:gd name="T2" fmla="*/ 2147483647 w 21600"/>
              <a:gd name="T3" fmla="*/ 0 h 41299"/>
              <a:gd name="T4" fmla="*/ 2147483647 w 21600"/>
              <a:gd name="T5" fmla="*/ 2147483647 h 41299"/>
              <a:gd name="T6" fmla="*/ 0 60000 65536"/>
              <a:gd name="T7" fmla="*/ 0 60000 65536"/>
              <a:gd name="T8" fmla="*/ 0 60000 65536"/>
              <a:gd name="T9" fmla="*/ 0 w 21600"/>
              <a:gd name="T10" fmla="*/ 0 h 41299"/>
              <a:gd name="T11" fmla="*/ 21600 w 21600"/>
              <a:gd name="T12" fmla="*/ 41299 h 41299"/>
            </a:gdLst>
            <a:ahLst/>
            <a:cxnLst>
              <a:cxn ang="T6">
                <a:pos x="T0" y="T1"/>
              </a:cxn>
              <a:cxn ang="T7">
                <a:pos x="T2" y="T3"/>
              </a:cxn>
              <a:cxn ang="T8">
                <a:pos x="T4" y="T5"/>
              </a:cxn>
            </a:cxnLst>
            <a:rect l="T9" t="T10" r="T11" b="T12"/>
            <a:pathLst>
              <a:path w="21600" h="41299" fill="none" extrusionOk="0">
                <a:moveTo>
                  <a:pt x="17113" y="41298"/>
                </a:moveTo>
                <a:cubicBezTo>
                  <a:pt x="7135" y="39179"/>
                  <a:pt x="0" y="30370"/>
                  <a:pt x="0" y="20170"/>
                </a:cubicBezTo>
                <a:cubicBezTo>
                  <a:pt x="-1" y="11223"/>
                  <a:pt x="5515" y="3202"/>
                  <a:pt x="13870" y="0"/>
                </a:cubicBezTo>
              </a:path>
              <a:path w="21600" h="41299" stroke="0" extrusionOk="0">
                <a:moveTo>
                  <a:pt x="17113" y="41298"/>
                </a:moveTo>
                <a:cubicBezTo>
                  <a:pt x="7135" y="39179"/>
                  <a:pt x="0" y="30370"/>
                  <a:pt x="0" y="20170"/>
                </a:cubicBezTo>
                <a:cubicBezTo>
                  <a:pt x="-1" y="11223"/>
                  <a:pt x="5515" y="3202"/>
                  <a:pt x="13870" y="0"/>
                </a:cubicBezTo>
                <a:lnTo>
                  <a:pt x="21600" y="2017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68632" name="Line 24"/>
          <p:cNvSpPr>
            <a:spLocks noChangeShapeType="1"/>
          </p:cNvSpPr>
          <p:nvPr/>
        </p:nvSpPr>
        <p:spPr bwMode="auto">
          <a:xfrm flipV="1">
            <a:off x="3100388" y="4075113"/>
            <a:ext cx="571500" cy="55403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1704" name="Line 25"/>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71705" name="Line 26"/>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71706" name="Rectangle 31"/>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Runner—</a:t>
            </a:r>
            <a:r>
              <a:rPr lang="en-US" sz="2000">
                <a:latin typeface="Times New Roman" charset="0"/>
              </a:rPr>
              <a:t>1</a:t>
            </a:r>
            <a:r>
              <a:rPr lang="en-US" sz="2000" baseline="30000">
                <a:latin typeface="Times New Roman" charset="0"/>
              </a:rPr>
              <a:t>st</a:t>
            </a:r>
            <a:r>
              <a:rPr lang="en-US" sz="2000">
                <a:latin typeface="Times New Roman" charset="0"/>
              </a:rPr>
              <a:t> to 3</a:t>
            </a:r>
            <a:r>
              <a:rPr lang="en-US" sz="2000" baseline="30000">
                <a:latin typeface="Times New Roman" charset="0"/>
              </a:rPr>
              <a:t>rd</a:t>
            </a:r>
            <a:r>
              <a:rPr lang="en-US" sz="2000">
                <a:latin typeface="Times New Roman" charset="0"/>
              </a:rPr>
              <a:t> on hit to Right Field  </a:t>
            </a:r>
          </a:p>
        </p:txBody>
      </p:sp>
      <p:sp>
        <p:nvSpPr>
          <p:cNvPr id="71707" name="AutoShape 32"/>
          <p:cNvSpPr>
            <a:spLocks noChangeArrowheads="1"/>
          </p:cNvSpPr>
          <p:nvPr/>
        </p:nvSpPr>
        <p:spPr bwMode="auto">
          <a:xfrm>
            <a:off x="6400800" y="3005138"/>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68641" name="AutoShape 33"/>
          <p:cNvSpPr>
            <a:spLocks noChangeArrowheads="1"/>
          </p:cNvSpPr>
          <p:nvPr/>
        </p:nvSpPr>
        <p:spPr bwMode="auto">
          <a:xfrm rot="2218879">
            <a:off x="4889500" y="2816225"/>
            <a:ext cx="1087438" cy="123825"/>
          </a:xfrm>
          <a:prstGeom prst="leftRightArrow">
            <a:avLst>
              <a:gd name="adj1" fmla="val 50000"/>
              <a:gd name="adj2" fmla="val 175641"/>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68642" name="Arc 34"/>
          <p:cNvSpPr>
            <a:spLocks/>
          </p:cNvSpPr>
          <p:nvPr/>
        </p:nvSpPr>
        <p:spPr bwMode="auto">
          <a:xfrm rot="-6398719">
            <a:off x="4752182" y="2802731"/>
            <a:ext cx="496888" cy="377825"/>
          </a:xfrm>
          <a:custGeom>
            <a:avLst/>
            <a:gdLst>
              <a:gd name="T0" fmla="*/ 0 w 24734"/>
              <a:gd name="T1" fmla="*/ 8242508 h 27430"/>
              <a:gd name="T2" fmla="*/ 2147483647 w 24734"/>
              <a:gd name="T3" fmla="*/ 987382290 h 27430"/>
              <a:gd name="T4" fmla="*/ 510454485 w 24734"/>
              <a:gd name="T5" fmla="*/ 777523809 h 27430"/>
              <a:gd name="T6" fmla="*/ 0 60000 65536"/>
              <a:gd name="T7" fmla="*/ 0 60000 65536"/>
              <a:gd name="T8" fmla="*/ 0 60000 65536"/>
              <a:gd name="T9" fmla="*/ 0 w 24734"/>
              <a:gd name="T10" fmla="*/ 0 h 27430"/>
              <a:gd name="T11" fmla="*/ 24734 w 24734"/>
              <a:gd name="T12" fmla="*/ 27430 h 27430"/>
            </a:gdLst>
            <a:ahLst/>
            <a:cxnLst>
              <a:cxn ang="T6">
                <a:pos x="T0" y="T1"/>
              </a:cxn>
              <a:cxn ang="T7">
                <a:pos x="T2" y="T3"/>
              </a:cxn>
              <a:cxn ang="T8">
                <a:pos x="T4" y="T5"/>
              </a:cxn>
            </a:cxnLst>
            <a:rect l="T9" t="T10" r="T11" b="T12"/>
            <a:pathLst>
              <a:path w="24734" h="27430" fill="none" extrusionOk="0">
                <a:moveTo>
                  <a:pt x="-1" y="228"/>
                </a:moveTo>
                <a:cubicBezTo>
                  <a:pt x="1037" y="76"/>
                  <a:pt x="2085" y="-1"/>
                  <a:pt x="3134" y="0"/>
                </a:cubicBezTo>
                <a:cubicBezTo>
                  <a:pt x="15063" y="0"/>
                  <a:pt x="24734" y="9670"/>
                  <a:pt x="24734" y="21600"/>
                </a:cubicBezTo>
                <a:cubicBezTo>
                  <a:pt x="24734" y="23570"/>
                  <a:pt x="24464" y="25532"/>
                  <a:pt x="23932" y="27430"/>
                </a:cubicBezTo>
              </a:path>
              <a:path w="24734" h="27430" stroke="0" extrusionOk="0">
                <a:moveTo>
                  <a:pt x="-1" y="228"/>
                </a:moveTo>
                <a:cubicBezTo>
                  <a:pt x="1037" y="76"/>
                  <a:pt x="2085" y="-1"/>
                  <a:pt x="3134" y="0"/>
                </a:cubicBezTo>
                <a:cubicBezTo>
                  <a:pt x="15063" y="0"/>
                  <a:pt x="24734" y="9670"/>
                  <a:pt x="24734" y="21600"/>
                </a:cubicBezTo>
                <a:cubicBezTo>
                  <a:pt x="24734" y="23570"/>
                  <a:pt x="24464" y="25532"/>
                  <a:pt x="23932" y="27430"/>
                </a:cubicBezTo>
                <a:lnTo>
                  <a:pt x="3134"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71710" name="AutoShape 35"/>
          <p:cNvSpPr>
            <a:spLocks noChangeArrowheads="1"/>
          </p:cNvSpPr>
          <p:nvPr/>
        </p:nvSpPr>
        <p:spPr bwMode="auto">
          <a:xfrm>
            <a:off x="4221163" y="570388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625"/>
                                        </p:tgtEl>
                                        <p:attrNameLst>
                                          <p:attrName>style.visibility</p:attrName>
                                        </p:attrNameLst>
                                      </p:cBhvr>
                                      <p:to>
                                        <p:strVal val="visible"/>
                                      </p:to>
                                    </p:set>
                                    <p:animEffect transition="in" filter="checkerboard(across)">
                                      <p:cBhvr>
                                        <p:cTn id="7" dur="500"/>
                                        <p:tgtEl>
                                          <p:spTgt spid="686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41"/>
                                        </p:tgtEl>
                                        <p:attrNameLst>
                                          <p:attrName>style.visibility</p:attrName>
                                        </p:attrNameLst>
                                      </p:cBhvr>
                                      <p:to>
                                        <p:strVal val="visible"/>
                                      </p:to>
                                    </p:set>
                                    <p:animEffect transition="in" filter="dissolve">
                                      <p:cBhvr>
                                        <p:cTn id="12" dur="500"/>
                                        <p:tgtEl>
                                          <p:spTgt spid="686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642"/>
                                        </p:tgtEl>
                                        <p:attrNameLst>
                                          <p:attrName>style.visibility</p:attrName>
                                        </p:attrNameLst>
                                      </p:cBhvr>
                                      <p:to>
                                        <p:strVal val="visible"/>
                                      </p:to>
                                    </p:set>
                                    <p:animEffect transition="in" filter="dissolve">
                                      <p:cBhvr>
                                        <p:cTn id="17" dur="500"/>
                                        <p:tgtEl>
                                          <p:spTgt spid="6864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8631"/>
                                        </p:tgtEl>
                                        <p:attrNameLst>
                                          <p:attrName>style.visibility</p:attrName>
                                        </p:attrNameLst>
                                      </p:cBhvr>
                                      <p:to>
                                        <p:strVal val="visible"/>
                                      </p:to>
                                    </p:set>
                                    <p:animEffect transition="in" filter="dissolve">
                                      <p:cBhvr>
                                        <p:cTn id="22" dur="500"/>
                                        <p:tgtEl>
                                          <p:spTgt spid="6863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8626"/>
                                        </p:tgtEl>
                                        <p:attrNameLst>
                                          <p:attrName>style.visibility</p:attrName>
                                        </p:attrNameLst>
                                      </p:cBhvr>
                                      <p:to>
                                        <p:strVal val="visible"/>
                                      </p:to>
                                    </p:set>
                                    <p:animEffect transition="in" filter="checkerboard(across)">
                                      <p:cBhvr>
                                        <p:cTn id="27" dur="500"/>
                                        <p:tgtEl>
                                          <p:spTgt spid="6862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8627"/>
                                        </p:tgtEl>
                                        <p:attrNameLst>
                                          <p:attrName>style.visibility</p:attrName>
                                        </p:attrNameLst>
                                      </p:cBhvr>
                                      <p:to>
                                        <p:strVal val="visible"/>
                                      </p:to>
                                    </p:set>
                                    <p:animEffect transition="in" filter="dissolve">
                                      <p:cBhvr>
                                        <p:cTn id="32" dur="500"/>
                                        <p:tgtEl>
                                          <p:spTgt spid="686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8632"/>
                                        </p:tgtEl>
                                        <p:attrNameLst>
                                          <p:attrName>style.visibility</p:attrName>
                                        </p:attrNameLst>
                                      </p:cBhvr>
                                      <p:to>
                                        <p:strVal val="visible"/>
                                      </p:to>
                                    </p:set>
                                    <p:animEffect transition="in" filter="dissolve">
                                      <p:cBhvr>
                                        <p:cTn id="37" dur="500"/>
                                        <p:tgtEl>
                                          <p:spTgt spid="68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5" grpId="0" animBg="1"/>
      <p:bldP spid="68626" grpId="0" animBg="1"/>
      <p:bldP spid="68627" grpId="0" animBg="1"/>
      <p:bldP spid="68631" grpId="0" animBg="1"/>
      <p:bldP spid="68632" grpId="0" animBg="1"/>
      <p:bldP spid="68641" grpId="0" animBg="1"/>
      <p:bldP spid="686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ChangeArrowheads="1"/>
          </p:cNvSpPr>
          <p:nvPr>
            <p:ph type="title"/>
          </p:nvPr>
        </p:nvSpPr>
        <p:spPr>
          <a:xfrm>
            <a:off x="1885950" y="79375"/>
            <a:ext cx="5370513" cy="630238"/>
          </a:xfrm>
        </p:spPr>
        <p:txBody>
          <a:bodyPr/>
          <a:lstStyle/>
          <a:p>
            <a:pPr eaLnBrk="1" hangingPunct="1"/>
            <a:r>
              <a:rPr lang="en-US" sz="2800">
                <a:solidFill>
                  <a:schemeClr val="tx1"/>
                </a:solidFill>
                <a:latin typeface="Times New Roman" charset="0"/>
              </a:rPr>
              <a:t>A-Position—</a:t>
            </a:r>
            <a:r>
              <a:rPr lang="en-US" sz="2000">
                <a:solidFill>
                  <a:schemeClr val="tx1"/>
                </a:solidFill>
                <a:latin typeface="Times New Roman" charset="0"/>
              </a:rPr>
              <a:t>No Runner(s)</a:t>
            </a:r>
          </a:p>
        </p:txBody>
      </p:sp>
      <p:pic>
        <p:nvPicPr>
          <p:cNvPr id="20482" name="Picture 21"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04925" y="684213"/>
            <a:ext cx="6303963" cy="5937250"/>
          </a:xfrm>
          <a:prstGeom prst="rect">
            <a:avLst/>
          </a:prstGeom>
          <a:noFill/>
          <a:ln w="9525">
            <a:noFill/>
            <a:miter lim="800000"/>
            <a:headEnd/>
            <a:tailEnd/>
          </a:ln>
        </p:spPr>
      </p:pic>
      <p:sp>
        <p:nvSpPr>
          <p:cNvPr id="3094" name="AutoShape 22"/>
          <p:cNvSpPr>
            <a:spLocks noChangeArrowheads="1"/>
          </p:cNvSpPr>
          <p:nvPr/>
        </p:nvSpPr>
        <p:spPr bwMode="auto">
          <a:xfrm>
            <a:off x="7497763" y="2587625"/>
            <a:ext cx="360362" cy="404813"/>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095" name="AutoShape 23"/>
          <p:cNvSpPr>
            <a:spLocks noChangeArrowheads="1"/>
          </p:cNvSpPr>
          <p:nvPr/>
        </p:nvSpPr>
        <p:spPr bwMode="auto">
          <a:xfrm>
            <a:off x="4264025" y="6254750"/>
            <a:ext cx="311150" cy="366713"/>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0485" name="AutoShape 24"/>
          <p:cNvSpPr>
            <a:spLocks noChangeArrowheads="1"/>
          </p:cNvSpPr>
          <p:nvPr/>
        </p:nvSpPr>
        <p:spPr bwMode="auto">
          <a:xfrm>
            <a:off x="6291263" y="3136900"/>
            <a:ext cx="185737"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0486" name="AutoShape 25"/>
          <p:cNvSpPr>
            <a:spLocks noChangeArrowheads="1"/>
          </p:cNvSpPr>
          <p:nvPr/>
        </p:nvSpPr>
        <p:spPr bwMode="auto">
          <a:xfrm>
            <a:off x="5780088" y="1754188"/>
            <a:ext cx="187325"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0487" name="AutoShape 26"/>
          <p:cNvSpPr>
            <a:spLocks noChangeArrowheads="1"/>
          </p:cNvSpPr>
          <p:nvPr/>
        </p:nvSpPr>
        <p:spPr bwMode="auto">
          <a:xfrm>
            <a:off x="2374900" y="3136900"/>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0488" name="AutoShape 27"/>
          <p:cNvSpPr>
            <a:spLocks noChangeArrowheads="1"/>
          </p:cNvSpPr>
          <p:nvPr/>
        </p:nvSpPr>
        <p:spPr bwMode="auto">
          <a:xfrm>
            <a:off x="2854325" y="1754188"/>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0489" name="AutoShape 30"/>
          <p:cNvSpPr>
            <a:spLocks noChangeArrowheads="1"/>
          </p:cNvSpPr>
          <p:nvPr/>
        </p:nvSpPr>
        <p:spPr bwMode="auto">
          <a:xfrm>
            <a:off x="4352925" y="3667125"/>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0490" name="AutoShape 31"/>
          <p:cNvSpPr>
            <a:spLocks noChangeArrowheads="1"/>
          </p:cNvSpPr>
          <p:nvPr/>
        </p:nvSpPr>
        <p:spPr bwMode="auto">
          <a:xfrm>
            <a:off x="4340225" y="5956300"/>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108" name="Text Box 36"/>
          <p:cNvSpPr txBox="1">
            <a:spLocks noChangeArrowheads="1"/>
          </p:cNvSpPr>
          <p:nvPr/>
        </p:nvSpPr>
        <p:spPr bwMode="auto">
          <a:xfrm rot="46012">
            <a:off x="7664450" y="3038475"/>
            <a:ext cx="1320800" cy="366713"/>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(10-15 Feet)</a:t>
            </a:r>
          </a:p>
        </p:txBody>
      </p:sp>
      <p:sp>
        <p:nvSpPr>
          <p:cNvPr id="20492" name="AutoShape 41"/>
          <p:cNvSpPr>
            <a:spLocks noChangeArrowheads="1"/>
          </p:cNvSpPr>
          <p:nvPr/>
        </p:nvSpPr>
        <p:spPr bwMode="auto">
          <a:xfrm>
            <a:off x="4108450" y="5711825"/>
            <a:ext cx="185738" cy="23495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115" name="AutoShape 43"/>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0494" name="AutoShape 44"/>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0495" name="Text Box 45"/>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20496" name="Text Box 46"/>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20497" name="AutoShape 47"/>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0498" name="Text Box 48"/>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20499" name="Line 51"/>
          <p:cNvSpPr>
            <a:spLocks noChangeShapeType="1"/>
          </p:cNvSpPr>
          <p:nvPr/>
        </p:nvSpPr>
        <p:spPr bwMode="auto">
          <a:xfrm>
            <a:off x="5499100" y="4843463"/>
            <a:ext cx="85725" cy="61912"/>
          </a:xfrm>
          <a:prstGeom prst="line">
            <a:avLst/>
          </a:prstGeom>
          <a:noFill/>
          <a:ln w="28575">
            <a:solidFill>
              <a:schemeClr val="bg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94"/>
                                        </p:tgtEl>
                                        <p:attrNameLst>
                                          <p:attrName>style.visibility</p:attrName>
                                        </p:attrNameLst>
                                      </p:cBhvr>
                                      <p:to>
                                        <p:strVal val="visible"/>
                                      </p:to>
                                    </p:set>
                                    <p:animEffect transition="in" filter="dissolve">
                                      <p:cBhvr>
                                        <p:cTn id="7" dur="500"/>
                                        <p:tgtEl>
                                          <p:spTgt spid="30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08"/>
                                        </p:tgtEl>
                                        <p:attrNameLst>
                                          <p:attrName>style.visibility</p:attrName>
                                        </p:attrNameLst>
                                      </p:cBhvr>
                                      <p:to>
                                        <p:strVal val="visible"/>
                                      </p:to>
                                    </p:set>
                                    <p:animEffect transition="in" filter="dissolve">
                                      <p:cBhvr>
                                        <p:cTn id="12" dur="500"/>
                                        <p:tgtEl>
                                          <p:spTgt spid="3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10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3730"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3731"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73732"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73733"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3734"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73735"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87488" y="865188"/>
            <a:ext cx="6472237" cy="5992812"/>
          </a:xfrm>
          <a:prstGeom prst="rect">
            <a:avLst/>
          </a:prstGeom>
          <a:noFill/>
          <a:ln w="9525">
            <a:noFill/>
            <a:miter lim="800000"/>
            <a:headEnd/>
            <a:tailEnd/>
          </a:ln>
        </p:spPr>
      </p:pic>
      <p:sp>
        <p:nvSpPr>
          <p:cNvPr id="70665" name="AutoShape 9"/>
          <p:cNvSpPr>
            <a:spLocks noChangeArrowheads="1"/>
          </p:cNvSpPr>
          <p:nvPr/>
        </p:nvSpPr>
        <p:spPr bwMode="auto">
          <a:xfrm>
            <a:off x="4973638" y="2747963"/>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0666"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3738" name="AutoShape 11"/>
          <p:cNvSpPr>
            <a:spLocks noChangeArrowheads="1"/>
          </p:cNvSpPr>
          <p:nvPr/>
        </p:nvSpPr>
        <p:spPr bwMode="auto">
          <a:xfrm>
            <a:off x="6711950"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3739" name="AutoShape 12"/>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3740" name="AutoShape 13"/>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3741" name="AutoShape 14"/>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3742" name="AutoShape 15"/>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3743"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0675" name="Line 19"/>
          <p:cNvSpPr>
            <a:spLocks noChangeShapeType="1"/>
          </p:cNvSpPr>
          <p:nvPr/>
        </p:nvSpPr>
        <p:spPr bwMode="auto">
          <a:xfrm flipH="1" flipV="1">
            <a:off x="2986088" y="4533900"/>
            <a:ext cx="1111250" cy="1236663"/>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3745"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73746"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73747" name="AutoShape 22"/>
          <p:cNvSpPr>
            <a:spLocks noChangeArrowheads="1"/>
          </p:cNvSpPr>
          <p:nvPr/>
        </p:nvSpPr>
        <p:spPr bwMode="auto">
          <a:xfrm>
            <a:off x="7527925" y="67151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0679" name="Arc 23"/>
          <p:cNvSpPr>
            <a:spLocks/>
          </p:cNvSpPr>
          <p:nvPr/>
        </p:nvSpPr>
        <p:spPr bwMode="auto">
          <a:xfrm rot="4988062">
            <a:off x="3451225" y="903288"/>
            <a:ext cx="1974850" cy="3886200"/>
          </a:xfrm>
          <a:custGeom>
            <a:avLst/>
            <a:gdLst>
              <a:gd name="T0" fmla="*/ 2147483647 w 21600"/>
              <a:gd name="T1" fmla="*/ 2147483647 h 41299"/>
              <a:gd name="T2" fmla="*/ 2147483647 w 21600"/>
              <a:gd name="T3" fmla="*/ 0 h 41299"/>
              <a:gd name="T4" fmla="*/ 2147483647 w 21600"/>
              <a:gd name="T5" fmla="*/ 2147483647 h 41299"/>
              <a:gd name="T6" fmla="*/ 0 60000 65536"/>
              <a:gd name="T7" fmla="*/ 0 60000 65536"/>
              <a:gd name="T8" fmla="*/ 0 60000 65536"/>
              <a:gd name="T9" fmla="*/ 0 w 21600"/>
              <a:gd name="T10" fmla="*/ 0 h 41299"/>
              <a:gd name="T11" fmla="*/ 21600 w 21600"/>
              <a:gd name="T12" fmla="*/ 41299 h 41299"/>
            </a:gdLst>
            <a:ahLst/>
            <a:cxnLst>
              <a:cxn ang="T6">
                <a:pos x="T0" y="T1"/>
              </a:cxn>
              <a:cxn ang="T7">
                <a:pos x="T2" y="T3"/>
              </a:cxn>
              <a:cxn ang="T8">
                <a:pos x="T4" y="T5"/>
              </a:cxn>
            </a:cxnLst>
            <a:rect l="T9" t="T10" r="T11" b="T12"/>
            <a:pathLst>
              <a:path w="21600" h="41299" fill="none" extrusionOk="0">
                <a:moveTo>
                  <a:pt x="17113" y="41298"/>
                </a:moveTo>
                <a:cubicBezTo>
                  <a:pt x="7135" y="39179"/>
                  <a:pt x="0" y="30370"/>
                  <a:pt x="0" y="20170"/>
                </a:cubicBezTo>
                <a:cubicBezTo>
                  <a:pt x="-1" y="11223"/>
                  <a:pt x="5515" y="3202"/>
                  <a:pt x="13870" y="0"/>
                </a:cubicBezTo>
              </a:path>
              <a:path w="21600" h="41299" stroke="0" extrusionOk="0">
                <a:moveTo>
                  <a:pt x="17113" y="41298"/>
                </a:moveTo>
                <a:cubicBezTo>
                  <a:pt x="7135" y="39179"/>
                  <a:pt x="0" y="30370"/>
                  <a:pt x="0" y="20170"/>
                </a:cubicBezTo>
                <a:cubicBezTo>
                  <a:pt x="-1" y="11223"/>
                  <a:pt x="5515" y="3202"/>
                  <a:pt x="13870" y="0"/>
                </a:cubicBezTo>
                <a:lnTo>
                  <a:pt x="21600" y="2017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73749" name="Line 25"/>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73750" name="Line 26"/>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73751" name="Rectangle 27"/>
          <p:cNvSpPr>
            <a:spLocks noChangeArrowheads="1"/>
          </p:cNvSpPr>
          <p:nvPr/>
        </p:nvSpPr>
        <p:spPr bwMode="auto">
          <a:xfrm>
            <a:off x="906463" y="127000"/>
            <a:ext cx="7275512"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Fair/Foul, Catch/No Catch–</a:t>
            </a:r>
            <a:r>
              <a:rPr lang="en-US" sz="2000">
                <a:latin typeface="Times New Roman" charset="0"/>
              </a:rPr>
              <a:t>Plate Umpire</a:t>
            </a:r>
            <a:r>
              <a:rPr lang="en-US" sz="2800">
                <a:latin typeface="Times New Roman" charset="0"/>
              </a:rPr>
              <a:t> </a:t>
            </a:r>
            <a:r>
              <a:rPr lang="en-US" sz="2000">
                <a:latin typeface="Times New Roman" charset="0"/>
              </a:rPr>
              <a:t>Runner 1</a:t>
            </a:r>
            <a:r>
              <a:rPr lang="en-US" sz="2000" baseline="30000">
                <a:latin typeface="Times New Roman" charset="0"/>
              </a:rPr>
              <a:t>st</a:t>
            </a:r>
            <a:r>
              <a:rPr lang="en-US" sz="2000">
                <a:latin typeface="Times New Roman" charset="0"/>
              </a:rPr>
              <a:t> to 3</a:t>
            </a:r>
            <a:r>
              <a:rPr lang="en-US" sz="2000" baseline="30000">
                <a:latin typeface="Times New Roman" charset="0"/>
              </a:rPr>
              <a:t>rd</a:t>
            </a:r>
            <a:endParaRPr lang="en-US" sz="2000">
              <a:latin typeface="Times New Roman" charset="0"/>
            </a:endParaRPr>
          </a:p>
        </p:txBody>
      </p:sp>
      <p:sp>
        <p:nvSpPr>
          <p:cNvPr id="73752" name="AutoShape 28"/>
          <p:cNvSpPr>
            <a:spLocks noChangeArrowheads="1"/>
          </p:cNvSpPr>
          <p:nvPr/>
        </p:nvSpPr>
        <p:spPr bwMode="auto">
          <a:xfrm>
            <a:off x="6400800" y="3005138"/>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0685" name="AutoShape 29"/>
          <p:cNvSpPr>
            <a:spLocks noChangeArrowheads="1"/>
          </p:cNvSpPr>
          <p:nvPr/>
        </p:nvSpPr>
        <p:spPr bwMode="auto">
          <a:xfrm rot="2218879">
            <a:off x="4889500" y="2816225"/>
            <a:ext cx="1087438" cy="123825"/>
          </a:xfrm>
          <a:prstGeom prst="leftRightArrow">
            <a:avLst>
              <a:gd name="adj1" fmla="val 50000"/>
              <a:gd name="adj2" fmla="val 175641"/>
            </a:avLst>
          </a:prstGeom>
          <a:solidFill>
            <a:schemeClr val="tx1"/>
          </a:solidFill>
          <a:ln w="9525">
            <a:solidFill>
              <a:schemeClr val="tx1"/>
            </a:solidFill>
            <a:miter lim="800000"/>
            <a:headEnd/>
            <a:tailEnd/>
          </a:ln>
        </p:spPr>
        <p:txBody>
          <a:bodyPr wrap="none" anchor="ctr">
            <a:prstTxWarp prst="textNoShape">
              <a:avLst/>
            </a:prstTxWarp>
          </a:bodyPr>
          <a:lstStyle/>
          <a:p>
            <a:endParaRPr lang="en-US" sz="1800"/>
          </a:p>
        </p:txBody>
      </p:sp>
      <p:sp>
        <p:nvSpPr>
          <p:cNvPr id="70686" name="Arc 30"/>
          <p:cNvSpPr>
            <a:spLocks/>
          </p:cNvSpPr>
          <p:nvPr/>
        </p:nvSpPr>
        <p:spPr bwMode="auto">
          <a:xfrm rot="-6398719">
            <a:off x="4752182" y="2802731"/>
            <a:ext cx="496888" cy="377825"/>
          </a:xfrm>
          <a:custGeom>
            <a:avLst/>
            <a:gdLst>
              <a:gd name="T0" fmla="*/ 0 w 24734"/>
              <a:gd name="T1" fmla="*/ 8242508 h 27430"/>
              <a:gd name="T2" fmla="*/ 2147483647 w 24734"/>
              <a:gd name="T3" fmla="*/ 987382290 h 27430"/>
              <a:gd name="T4" fmla="*/ 510454485 w 24734"/>
              <a:gd name="T5" fmla="*/ 777523809 h 27430"/>
              <a:gd name="T6" fmla="*/ 0 60000 65536"/>
              <a:gd name="T7" fmla="*/ 0 60000 65536"/>
              <a:gd name="T8" fmla="*/ 0 60000 65536"/>
              <a:gd name="T9" fmla="*/ 0 w 24734"/>
              <a:gd name="T10" fmla="*/ 0 h 27430"/>
              <a:gd name="T11" fmla="*/ 24734 w 24734"/>
              <a:gd name="T12" fmla="*/ 27430 h 27430"/>
            </a:gdLst>
            <a:ahLst/>
            <a:cxnLst>
              <a:cxn ang="T6">
                <a:pos x="T0" y="T1"/>
              </a:cxn>
              <a:cxn ang="T7">
                <a:pos x="T2" y="T3"/>
              </a:cxn>
              <a:cxn ang="T8">
                <a:pos x="T4" y="T5"/>
              </a:cxn>
            </a:cxnLst>
            <a:rect l="T9" t="T10" r="T11" b="T12"/>
            <a:pathLst>
              <a:path w="24734" h="27430" fill="none" extrusionOk="0">
                <a:moveTo>
                  <a:pt x="-1" y="228"/>
                </a:moveTo>
                <a:cubicBezTo>
                  <a:pt x="1037" y="76"/>
                  <a:pt x="2085" y="-1"/>
                  <a:pt x="3134" y="0"/>
                </a:cubicBezTo>
                <a:cubicBezTo>
                  <a:pt x="15063" y="0"/>
                  <a:pt x="24734" y="9670"/>
                  <a:pt x="24734" y="21600"/>
                </a:cubicBezTo>
                <a:cubicBezTo>
                  <a:pt x="24734" y="23570"/>
                  <a:pt x="24464" y="25532"/>
                  <a:pt x="23932" y="27430"/>
                </a:cubicBezTo>
              </a:path>
              <a:path w="24734" h="27430" stroke="0" extrusionOk="0">
                <a:moveTo>
                  <a:pt x="-1" y="228"/>
                </a:moveTo>
                <a:cubicBezTo>
                  <a:pt x="1037" y="76"/>
                  <a:pt x="2085" y="-1"/>
                  <a:pt x="3134" y="0"/>
                </a:cubicBezTo>
                <a:cubicBezTo>
                  <a:pt x="15063" y="0"/>
                  <a:pt x="24734" y="9670"/>
                  <a:pt x="24734" y="21600"/>
                </a:cubicBezTo>
                <a:cubicBezTo>
                  <a:pt x="24734" y="23570"/>
                  <a:pt x="24464" y="25532"/>
                  <a:pt x="23932" y="27430"/>
                </a:cubicBezTo>
                <a:lnTo>
                  <a:pt x="3134"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73755" name="AutoShape 31"/>
          <p:cNvSpPr>
            <a:spLocks noChangeArrowheads="1"/>
          </p:cNvSpPr>
          <p:nvPr/>
        </p:nvSpPr>
        <p:spPr bwMode="auto">
          <a:xfrm>
            <a:off x="4243388" y="570388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0689" name="Line 33"/>
          <p:cNvSpPr>
            <a:spLocks noChangeShapeType="1"/>
          </p:cNvSpPr>
          <p:nvPr/>
        </p:nvSpPr>
        <p:spPr bwMode="auto">
          <a:xfrm flipH="1">
            <a:off x="3895725" y="3405188"/>
            <a:ext cx="974725" cy="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0690" name="Line 34"/>
          <p:cNvSpPr>
            <a:spLocks noChangeShapeType="1"/>
          </p:cNvSpPr>
          <p:nvPr/>
        </p:nvSpPr>
        <p:spPr bwMode="auto">
          <a:xfrm flipH="1" flipV="1">
            <a:off x="1042988" y="1412875"/>
            <a:ext cx="3681412" cy="4451350"/>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70691" name="Line 35"/>
          <p:cNvSpPr>
            <a:spLocks noChangeShapeType="1"/>
          </p:cNvSpPr>
          <p:nvPr/>
        </p:nvSpPr>
        <p:spPr bwMode="auto">
          <a:xfrm>
            <a:off x="1108075" y="1504950"/>
            <a:ext cx="1620838" cy="243522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3759" name="AutoShape 36"/>
          <p:cNvSpPr>
            <a:spLocks noChangeArrowheads="1"/>
          </p:cNvSpPr>
          <p:nvPr/>
        </p:nvSpPr>
        <p:spPr bwMode="auto">
          <a:xfrm>
            <a:off x="887413" y="11985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0693" name="Line 37"/>
          <p:cNvSpPr>
            <a:spLocks noChangeShapeType="1"/>
          </p:cNvSpPr>
          <p:nvPr/>
        </p:nvSpPr>
        <p:spPr bwMode="auto">
          <a:xfrm flipV="1">
            <a:off x="4572000" y="5103813"/>
            <a:ext cx="1130300" cy="442912"/>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690"/>
                                        </p:tgtEl>
                                        <p:attrNameLst>
                                          <p:attrName>style.visibility</p:attrName>
                                        </p:attrNameLst>
                                      </p:cBhvr>
                                      <p:to>
                                        <p:strVal val="visible"/>
                                      </p:to>
                                    </p:set>
                                    <p:animEffect transition="in" filter="checkerboard(across)">
                                      <p:cBhvr>
                                        <p:cTn id="7" dur="500"/>
                                        <p:tgtEl>
                                          <p:spTgt spid="706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85"/>
                                        </p:tgtEl>
                                        <p:attrNameLst>
                                          <p:attrName>style.visibility</p:attrName>
                                        </p:attrNameLst>
                                      </p:cBhvr>
                                      <p:to>
                                        <p:strVal val="visible"/>
                                      </p:to>
                                    </p:set>
                                    <p:animEffect transition="in" filter="dissolve">
                                      <p:cBhvr>
                                        <p:cTn id="12" dur="500"/>
                                        <p:tgtEl>
                                          <p:spTgt spid="7068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86"/>
                                        </p:tgtEl>
                                        <p:attrNameLst>
                                          <p:attrName>style.visibility</p:attrName>
                                        </p:attrNameLst>
                                      </p:cBhvr>
                                      <p:to>
                                        <p:strVal val="visible"/>
                                      </p:to>
                                    </p:set>
                                    <p:animEffect transition="in" filter="dissolve">
                                      <p:cBhvr>
                                        <p:cTn id="17" dur="500"/>
                                        <p:tgtEl>
                                          <p:spTgt spid="7068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89"/>
                                        </p:tgtEl>
                                        <p:attrNameLst>
                                          <p:attrName>style.visibility</p:attrName>
                                        </p:attrNameLst>
                                      </p:cBhvr>
                                      <p:to>
                                        <p:strVal val="visible"/>
                                      </p:to>
                                    </p:set>
                                    <p:animEffect transition="in" filter="dissolve">
                                      <p:cBhvr>
                                        <p:cTn id="22" dur="500"/>
                                        <p:tgtEl>
                                          <p:spTgt spid="7068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79"/>
                                        </p:tgtEl>
                                        <p:attrNameLst>
                                          <p:attrName>style.visibility</p:attrName>
                                        </p:attrNameLst>
                                      </p:cBhvr>
                                      <p:to>
                                        <p:strVal val="visible"/>
                                      </p:to>
                                    </p:set>
                                    <p:animEffect transition="in" filter="dissolve">
                                      <p:cBhvr>
                                        <p:cTn id="27" dur="500"/>
                                        <p:tgtEl>
                                          <p:spTgt spid="7067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0691"/>
                                        </p:tgtEl>
                                        <p:attrNameLst>
                                          <p:attrName>style.visibility</p:attrName>
                                        </p:attrNameLst>
                                      </p:cBhvr>
                                      <p:to>
                                        <p:strVal val="visible"/>
                                      </p:to>
                                    </p:set>
                                    <p:animEffect transition="in" filter="checkerboard(across)">
                                      <p:cBhvr>
                                        <p:cTn id="32" dur="500"/>
                                        <p:tgtEl>
                                          <p:spTgt spid="7069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0675"/>
                                        </p:tgtEl>
                                        <p:attrNameLst>
                                          <p:attrName>style.visibility</p:attrName>
                                        </p:attrNameLst>
                                      </p:cBhvr>
                                      <p:to>
                                        <p:strVal val="visible"/>
                                      </p:to>
                                    </p:set>
                                    <p:animEffect transition="in" filter="dissolve">
                                      <p:cBhvr>
                                        <p:cTn id="37" dur="500"/>
                                        <p:tgtEl>
                                          <p:spTgt spid="7067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0693"/>
                                        </p:tgtEl>
                                        <p:attrNameLst>
                                          <p:attrName>style.visibility</p:attrName>
                                        </p:attrNameLst>
                                      </p:cBhvr>
                                      <p:to>
                                        <p:strVal val="visible"/>
                                      </p:to>
                                    </p:set>
                                    <p:animEffect transition="in" filter="dissolve">
                                      <p:cBhvr>
                                        <p:cTn id="42" dur="500"/>
                                        <p:tgtEl>
                                          <p:spTgt spid="70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5" grpId="0" animBg="1"/>
      <p:bldP spid="70679" grpId="0" animBg="1"/>
      <p:bldP spid="70685" grpId="0" animBg="1"/>
      <p:bldP spid="70686" grpId="0" animBg="1"/>
      <p:bldP spid="70689" grpId="0" animBg="1"/>
      <p:bldP spid="70690" grpId="0" animBg="1"/>
      <p:bldP spid="70691" grpId="0" animBg="1"/>
      <p:bldP spid="7069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5778"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5779"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75780"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75781"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5782"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75783"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72713" name="AutoShape 9"/>
          <p:cNvSpPr>
            <a:spLocks noChangeArrowheads="1"/>
          </p:cNvSpPr>
          <p:nvPr/>
        </p:nvSpPr>
        <p:spPr bwMode="auto">
          <a:xfrm>
            <a:off x="4910139" y="2609056"/>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2714"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5786" name="AutoShape 11"/>
          <p:cNvSpPr>
            <a:spLocks noChangeArrowheads="1"/>
          </p:cNvSpPr>
          <p:nvPr/>
        </p:nvSpPr>
        <p:spPr bwMode="auto">
          <a:xfrm>
            <a:off x="6384925" y="351631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5787" name="AutoShape 12"/>
          <p:cNvSpPr>
            <a:spLocks noChangeArrowheads="1"/>
          </p:cNvSpPr>
          <p:nvPr/>
        </p:nvSpPr>
        <p:spPr bwMode="auto">
          <a:xfrm>
            <a:off x="5418138" y="142240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5788" name="AutoShape 13"/>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5789" name="AutoShape 14"/>
          <p:cNvSpPr>
            <a:spLocks noChangeArrowheads="1"/>
          </p:cNvSpPr>
          <p:nvPr/>
        </p:nvSpPr>
        <p:spPr bwMode="auto">
          <a:xfrm>
            <a:off x="4379913" y="1635125"/>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5790" name="AutoShape 15"/>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5791"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2721" name="Line 17"/>
          <p:cNvSpPr>
            <a:spLocks noChangeShapeType="1"/>
          </p:cNvSpPr>
          <p:nvPr/>
        </p:nvSpPr>
        <p:spPr bwMode="auto">
          <a:xfrm flipV="1">
            <a:off x="4572000" y="1579563"/>
            <a:ext cx="939800" cy="41322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72722" name="Line 18"/>
          <p:cNvSpPr>
            <a:spLocks noChangeShapeType="1"/>
          </p:cNvSpPr>
          <p:nvPr/>
        </p:nvSpPr>
        <p:spPr bwMode="auto">
          <a:xfrm flipH="1">
            <a:off x="4572000" y="1568450"/>
            <a:ext cx="865188" cy="188913"/>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2723" name="Line 19"/>
          <p:cNvSpPr>
            <a:spLocks noChangeShapeType="1"/>
          </p:cNvSpPr>
          <p:nvPr/>
        </p:nvSpPr>
        <p:spPr bwMode="auto">
          <a:xfrm flipH="1" flipV="1">
            <a:off x="3698874" y="4389119"/>
            <a:ext cx="682625" cy="1457643"/>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5795"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75796"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75797" name="Line 25"/>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75798" name="Line 26"/>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75799" name="Rectangle 27"/>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Double Play—</a:t>
            </a:r>
            <a:r>
              <a:rPr lang="en-US" sz="2000">
                <a:latin typeface="Times New Roman" charset="0"/>
              </a:rPr>
              <a:t>Runner 1</a:t>
            </a:r>
            <a:r>
              <a:rPr lang="en-US" sz="2000" baseline="30000">
                <a:latin typeface="Times New Roman" charset="0"/>
              </a:rPr>
              <a:t>st</a:t>
            </a:r>
            <a:r>
              <a:rPr lang="en-US" sz="2000">
                <a:latin typeface="Times New Roman" charset="0"/>
              </a:rPr>
              <a:t>, ball hit to 2</a:t>
            </a:r>
            <a:r>
              <a:rPr lang="en-US" sz="2000" baseline="30000">
                <a:latin typeface="Times New Roman" charset="0"/>
              </a:rPr>
              <a:t>nd</a:t>
            </a:r>
            <a:r>
              <a:rPr lang="en-US" sz="2000">
                <a:latin typeface="Times New Roman" charset="0"/>
              </a:rPr>
              <a:t> Base  </a:t>
            </a:r>
          </a:p>
        </p:txBody>
      </p:sp>
      <p:sp>
        <p:nvSpPr>
          <p:cNvPr id="75800" name="AutoShape 28"/>
          <p:cNvSpPr>
            <a:spLocks noChangeArrowheads="1"/>
          </p:cNvSpPr>
          <p:nvPr/>
        </p:nvSpPr>
        <p:spPr bwMode="auto">
          <a:xfrm>
            <a:off x="5878513" y="269716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5801" name="AutoShape 31"/>
          <p:cNvSpPr>
            <a:spLocks noChangeArrowheads="1"/>
          </p:cNvSpPr>
          <p:nvPr/>
        </p:nvSpPr>
        <p:spPr bwMode="auto">
          <a:xfrm>
            <a:off x="5564188" y="484981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2736" name="Line 32"/>
          <p:cNvSpPr>
            <a:spLocks noChangeShapeType="1"/>
          </p:cNvSpPr>
          <p:nvPr/>
        </p:nvSpPr>
        <p:spPr bwMode="auto">
          <a:xfrm>
            <a:off x="4572000" y="1827213"/>
            <a:ext cx="1965325" cy="1804987"/>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2738" name="Line 34"/>
          <p:cNvSpPr>
            <a:spLocks noChangeShapeType="1"/>
          </p:cNvSpPr>
          <p:nvPr/>
        </p:nvSpPr>
        <p:spPr bwMode="auto">
          <a:xfrm>
            <a:off x="5106988" y="2988469"/>
            <a:ext cx="106362" cy="643731"/>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5804" name="Rectangle 30"/>
          <p:cNvSpPr>
            <a:spLocks noChangeArrowheads="1"/>
          </p:cNvSpPr>
          <p:nvPr/>
        </p:nvSpPr>
        <p:spPr bwMode="auto">
          <a:xfrm>
            <a:off x="10210800" y="3619500"/>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21"/>
                                        </p:tgtEl>
                                        <p:attrNameLst>
                                          <p:attrName>style.visibility</p:attrName>
                                        </p:attrNameLst>
                                      </p:cBhvr>
                                      <p:to>
                                        <p:strVal val="visible"/>
                                      </p:to>
                                    </p:set>
                                    <p:animEffect transition="in" filter="checkerboard(across)">
                                      <p:cBhvr>
                                        <p:cTn id="7" dur="500"/>
                                        <p:tgtEl>
                                          <p:spTgt spid="727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22"/>
                                        </p:tgtEl>
                                        <p:attrNameLst>
                                          <p:attrName>style.visibility</p:attrName>
                                        </p:attrNameLst>
                                      </p:cBhvr>
                                      <p:to>
                                        <p:strVal val="visible"/>
                                      </p:to>
                                    </p:set>
                                    <p:animEffect transition="in" filter="checkerboard(across)">
                                      <p:cBhvr>
                                        <p:cTn id="12" dur="500"/>
                                        <p:tgtEl>
                                          <p:spTgt spid="7272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2736"/>
                                        </p:tgtEl>
                                        <p:attrNameLst>
                                          <p:attrName>style.visibility</p:attrName>
                                        </p:attrNameLst>
                                      </p:cBhvr>
                                      <p:to>
                                        <p:strVal val="visible"/>
                                      </p:to>
                                    </p:set>
                                    <p:animEffect transition="in" filter="checkerboard(across)">
                                      <p:cBhvr>
                                        <p:cTn id="17" dur="500"/>
                                        <p:tgtEl>
                                          <p:spTgt spid="7273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738"/>
                                        </p:tgtEl>
                                        <p:attrNameLst>
                                          <p:attrName>style.visibility</p:attrName>
                                        </p:attrNameLst>
                                      </p:cBhvr>
                                      <p:to>
                                        <p:strVal val="visible"/>
                                      </p:to>
                                    </p:set>
                                    <p:animEffect transition="in" filter="dissolve">
                                      <p:cBhvr>
                                        <p:cTn id="22" dur="500"/>
                                        <p:tgtEl>
                                          <p:spTgt spid="7273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2723"/>
                                        </p:tgtEl>
                                        <p:attrNameLst>
                                          <p:attrName>style.visibility</p:attrName>
                                        </p:attrNameLst>
                                      </p:cBhvr>
                                      <p:to>
                                        <p:strVal val="visible"/>
                                      </p:to>
                                    </p:set>
                                    <p:animEffect transition="in" filter="dissolve">
                                      <p:cBhvr>
                                        <p:cTn id="27" dur="500"/>
                                        <p:tgtEl>
                                          <p:spTgt spid="72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1" grpId="0" animBg="1"/>
      <p:bldP spid="72722" grpId="0" animBg="1"/>
      <p:bldP spid="72723" grpId="0" animBg="1"/>
      <p:bldP spid="72736" grpId="0" animBg="1"/>
      <p:bldP spid="7273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7826"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7827"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77828"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77829"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7830"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77831"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74761" name="AutoShape 9"/>
          <p:cNvSpPr>
            <a:spLocks noChangeArrowheads="1"/>
          </p:cNvSpPr>
          <p:nvPr/>
        </p:nvSpPr>
        <p:spPr bwMode="auto">
          <a:xfrm>
            <a:off x="4051300" y="2713038"/>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4762"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7834" name="AutoShape 11"/>
          <p:cNvSpPr>
            <a:spLocks noChangeArrowheads="1"/>
          </p:cNvSpPr>
          <p:nvPr/>
        </p:nvSpPr>
        <p:spPr bwMode="auto">
          <a:xfrm>
            <a:off x="6407150" y="3494088"/>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7835" name="AutoShape 12"/>
          <p:cNvSpPr>
            <a:spLocks noChangeArrowheads="1"/>
          </p:cNvSpPr>
          <p:nvPr/>
        </p:nvSpPr>
        <p:spPr bwMode="auto">
          <a:xfrm>
            <a:off x="5418138" y="142240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7836" name="AutoShape 13"/>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7837" name="AutoShape 14"/>
          <p:cNvSpPr>
            <a:spLocks noChangeArrowheads="1"/>
          </p:cNvSpPr>
          <p:nvPr/>
        </p:nvSpPr>
        <p:spPr bwMode="auto">
          <a:xfrm>
            <a:off x="4379913" y="1635125"/>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7838" name="AutoShape 15"/>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7839"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4769" name="Line 17"/>
          <p:cNvSpPr>
            <a:spLocks noChangeShapeType="1"/>
          </p:cNvSpPr>
          <p:nvPr/>
        </p:nvSpPr>
        <p:spPr bwMode="auto">
          <a:xfrm flipV="1">
            <a:off x="4572000" y="1579563"/>
            <a:ext cx="939800" cy="41322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74770" name="Line 18"/>
          <p:cNvSpPr>
            <a:spLocks noChangeShapeType="1"/>
          </p:cNvSpPr>
          <p:nvPr/>
        </p:nvSpPr>
        <p:spPr bwMode="auto">
          <a:xfrm flipH="1">
            <a:off x="4572000" y="1568450"/>
            <a:ext cx="865188" cy="188913"/>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4771" name="Line 19"/>
          <p:cNvSpPr>
            <a:spLocks noChangeShapeType="1"/>
          </p:cNvSpPr>
          <p:nvPr/>
        </p:nvSpPr>
        <p:spPr bwMode="auto">
          <a:xfrm flipH="1" flipV="1">
            <a:off x="3151188" y="4733925"/>
            <a:ext cx="1182687" cy="144145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7843"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77844"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77845" name="Line 22"/>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77846" name="Line 23"/>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77847" name="Rectangle 24"/>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Double Play—</a:t>
            </a:r>
            <a:r>
              <a:rPr lang="en-US" sz="2000">
                <a:latin typeface="Times New Roman" charset="0"/>
              </a:rPr>
              <a:t>Runners 1</a:t>
            </a:r>
            <a:r>
              <a:rPr lang="en-US" sz="2000" baseline="30000">
                <a:latin typeface="Times New Roman" charset="0"/>
              </a:rPr>
              <a:t>st </a:t>
            </a:r>
            <a:r>
              <a:rPr lang="en-US" sz="2000">
                <a:latin typeface="Times New Roman" charset="0"/>
              </a:rPr>
              <a:t>and 2</a:t>
            </a:r>
            <a:r>
              <a:rPr lang="en-US" sz="2000" baseline="30000">
                <a:latin typeface="Times New Roman" charset="0"/>
              </a:rPr>
              <a:t>nd</a:t>
            </a:r>
            <a:r>
              <a:rPr lang="en-US" sz="2000">
                <a:latin typeface="Times New Roman" charset="0"/>
              </a:rPr>
              <a:t> ball hit to 2</a:t>
            </a:r>
            <a:r>
              <a:rPr lang="en-US" sz="2000" baseline="30000">
                <a:latin typeface="Times New Roman" charset="0"/>
              </a:rPr>
              <a:t>nd</a:t>
            </a:r>
            <a:r>
              <a:rPr lang="en-US" sz="2000">
                <a:latin typeface="Times New Roman" charset="0"/>
              </a:rPr>
              <a:t> Base  </a:t>
            </a:r>
          </a:p>
        </p:txBody>
      </p:sp>
      <p:sp>
        <p:nvSpPr>
          <p:cNvPr id="77848" name="AutoShape 25"/>
          <p:cNvSpPr>
            <a:spLocks noChangeArrowheads="1"/>
          </p:cNvSpPr>
          <p:nvPr/>
        </p:nvSpPr>
        <p:spPr bwMode="auto">
          <a:xfrm>
            <a:off x="6243638" y="303053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7849" name="AutoShape 26"/>
          <p:cNvSpPr>
            <a:spLocks noChangeArrowheads="1"/>
          </p:cNvSpPr>
          <p:nvPr/>
        </p:nvSpPr>
        <p:spPr bwMode="auto">
          <a:xfrm>
            <a:off x="5564188" y="484981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4779" name="Line 27"/>
          <p:cNvSpPr>
            <a:spLocks noChangeShapeType="1"/>
          </p:cNvSpPr>
          <p:nvPr/>
        </p:nvSpPr>
        <p:spPr bwMode="auto">
          <a:xfrm>
            <a:off x="4572000" y="1827213"/>
            <a:ext cx="1965325" cy="1804987"/>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4780" name="Line 28"/>
          <p:cNvSpPr>
            <a:spLocks noChangeShapeType="1"/>
          </p:cNvSpPr>
          <p:nvPr/>
        </p:nvSpPr>
        <p:spPr bwMode="auto">
          <a:xfrm>
            <a:off x="4997450" y="2941638"/>
            <a:ext cx="446088" cy="46355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7852" name="AutoShape 29"/>
          <p:cNvSpPr>
            <a:spLocks noChangeArrowheads="1"/>
          </p:cNvSpPr>
          <p:nvPr/>
        </p:nvSpPr>
        <p:spPr bwMode="auto">
          <a:xfrm>
            <a:off x="3773488" y="2070100"/>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4782" name="Line 30"/>
          <p:cNvSpPr>
            <a:spLocks noChangeShapeType="1"/>
          </p:cNvSpPr>
          <p:nvPr/>
        </p:nvSpPr>
        <p:spPr bwMode="auto">
          <a:xfrm flipV="1">
            <a:off x="4572000" y="2944813"/>
            <a:ext cx="487363" cy="1587"/>
          </a:xfrm>
          <a:prstGeom prst="line">
            <a:avLst/>
          </a:prstGeom>
          <a:noFill/>
          <a:ln w="57150">
            <a:solidFill>
              <a:schemeClr val="tx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769"/>
                                        </p:tgtEl>
                                        <p:attrNameLst>
                                          <p:attrName>style.visibility</p:attrName>
                                        </p:attrNameLst>
                                      </p:cBhvr>
                                      <p:to>
                                        <p:strVal val="visible"/>
                                      </p:to>
                                    </p:set>
                                    <p:animEffect transition="in" filter="checkerboard(across)">
                                      <p:cBhvr>
                                        <p:cTn id="7" dur="500"/>
                                        <p:tgtEl>
                                          <p:spTgt spid="7476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4770"/>
                                        </p:tgtEl>
                                        <p:attrNameLst>
                                          <p:attrName>style.visibility</p:attrName>
                                        </p:attrNameLst>
                                      </p:cBhvr>
                                      <p:to>
                                        <p:strVal val="visible"/>
                                      </p:to>
                                    </p:set>
                                    <p:animEffect transition="in" filter="checkerboard(across)">
                                      <p:cBhvr>
                                        <p:cTn id="12" dur="500"/>
                                        <p:tgtEl>
                                          <p:spTgt spid="7477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4779"/>
                                        </p:tgtEl>
                                        <p:attrNameLst>
                                          <p:attrName>style.visibility</p:attrName>
                                        </p:attrNameLst>
                                      </p:cBhvr>
                                      <p:to>
                                        <p:strVal val="visible"/>
                                      </p:to>
                                    </p:set>
                                    <p:animEffect transition="in" filter="checkerboard(across)">
                                      <p:cBhvr>
                                        <p:cTn id="17" dur="500"/>
                                        <p:tgtEl>
                                          <p:spTgt spid="7477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82"/>
                                        </p:tgtEl>
                                        <p:attrNameLst>
                                          <p:attrName>style.visibility</p:attrName>
                                        </p:attrNameLst>
                                      </p:cBhvr>
                                      <p:to>
                                        <p:strVal val="visible"/>
                                      </p:to>
                                    </p:set>
                                    <p:animEffect transition="in" filter="dissolve">
                                      <p:cBhvr>
                                        <p:cTn id="22" dur="500"/>
                                        <p:tgtEl>
                                          <p:spTgt spid="7478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80"/>
                                        </p:tgtEl>
                                        <p:attrNameLst>
                                          <p:attrName>style.visibility</p:attrName>
                                        </p:attrNameLst>
                                      </p:cBhvr>
                                      <p:to>
                                        <p:strVal val="visible"/>
                                      </p:to>
                                    </p:set>
                                    <p:animEffect transition="in" filter="dissolve">
                                      <p:cBhvr>
                                        <p:cTn id="27" dur="500"/>
                                        <p:tgtEl>
                                          <p:spTgt spid="7478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771"/>
                                        </p:tgtEl>
                                        <p:attrNameLst>
                                          <p:attrName>style.visibility</p:attrName>
                                        </p:attrNameLst>
                                      </p:cBhvr>
                                      <p:to>
                                        <p:strVal val="visible"/>
                                      </p:to>
                                    </p:set>
                                    <p:animEffect transition="in" filter="dissolve">
                                      <p:cBhvr>
                                        <p:cTn id="32" dur="500"/>
                                        <p:tgtEl>
                                          <p:spTgt spid="74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9" grpId="0" animBg="1"/>
      <p:bldP spid="74770" grpId="0" animBg="1"/>
      <p:bldP spid="74771" grpId="0" animBg="1"/>
      <p:bldP spid="74779" grpId="0" animBg="1"/>
      <p:bldP spid="74780" grpId="0" animBg="1"/>
      <p:bldP spid="7478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9874"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9875"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79876"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79877"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9878"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79879"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76810"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9881" name="AutoShape 11"/>
          <p:cNvSpPr>
            <a:spLocks noChangeArrowheads="1"/>
          </p:cNvSpPr>
          <p:nvPr/>
        </p:nvSpPr>
        <p:spPr bwMode="auto">
          <a:xfrm>
            <a:off x="6346825" y="3678238"/>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9882" name="AutoShape 12"/>
          <p:cNvSpPr>
            <a:spLocks noChangeArrowheads="1"/>
          </p:cNvSpPr>
          <p:nvPr/>
        </p:nvSpPr>
        <p:spPr bwMode="auto">
          <a:xfrm>
            <a:off x="5418138" y="142240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9883" name="AutoShape 13"/>
          <p:cNvSpPr>
            <a:spLocks noChangeArrowheads="1"/>
          </p:cNvSpPr>
          <p:nvPr/>
        </p:nvSpPr>
        <p:spPr bwMode="auto">
          <a:xfrm>
            <a:off x="2325688" y="3286125"/>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9884" name="AutoShape 14"/>
          <p:cNvSpPr>
            <a:spLocks noChangeArrowheads="1"/>
          </p:cNvSpPr>
          <p:nvPr/>
        </p:nvSpPr>
        <p:spPr bwMode="auto">
          <a:xfrm>
            <a:off x="2967038" y="1479550"/>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9885" name="AutoShape 15"/>
          <p:cNvSpPr>
            <a:spLocks noChangeArrowheads="1"/>
          </p:cNvSpPr>
          <p:nvPr/>
        </p:nvSpPr>
        <p:spPr bwMode="auto">
          <a:xfrm>
            <a:off x="2466975" y="45529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9886"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6817" name="Line 17"/>
          <p:cNvSpPr>
            <a:spLocks noChangeShapeType="1"/>
          </p:cNvSpPr>
          <p:nvPr/>
        </p:nvSpPr>
        <p:spPr bwMode="auto">
          <a:xfrm flipH="1" flipV="1">
            <a:off x="2519363" y="3405188"/>
            <a:ext cx="1779587" cy="2149475"/>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76818" name="Line 18"/>
          <p:cNvSpPr>
            <a:spLocks noChangeShapeType="1"/>
          </p:cNvSpPr>
          <p:nvPr/>
        </p:nvSpPr>
        <p:spPr bwMode="auto">
          <a:xfrm>
            <a:off x="2479675" y="3405188"/>
            <a:ext cx="85725" cy="3587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6819" name="Line 19"/>
          <p:cNvSpPr>
            <a:spLocks noChangeShapeType="1"/>
          </p:cNvSpPr>
          <p:nvPr/>
        </p:nvSpPr>
        <p:spPr bwMode="auto">
          <a:xfrm flipH="1" flipV="1">
            <a:off x="3282950" y="4662488"/>
            <a:ext cx="1050925" cy="15128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79890"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79891"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79892" name="Line 22"/>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79893" name="Line 23"/>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79894" name="Rectangle 24"/>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Double Play—</a:t>
            </a:r>
            <a:r>
              <a:rPr lang="en-US" sz="2000">
                <a:latin typeface="Times New Roman" charset="0"/>
              </a:rPr>
              <a:t>Runners 1</a:t>
            </a:r>
            <a:r>
              <a:rPr lang="en-US" sz="2000" baseline="30000">
                <a:latin typeface="Times New Roman" charset="0"/>
              </a:rPr>
              <a:t>st </a:t>
            </a:r>
            <a:r>
              <a:rPr lang="en-US" sz="2000">
                <a:latin typeface="Times New Roman" charset="0"/>
              </a:rPr>
              <a:t>and 2</a:t>
            </a:r>
            <a:r>
              <a:rPr lang="en-US" sz="2000" baseline="30000">
                <a:latin typeface="Times New Roman" charset="0"/>
              </a:rPr>
              <a:t>nd</a:t>
            </a:r>
            <a:r>
              <a:rPr lang="en-US" sz="2000">
                <a:latin typeface="Times New Roman" charset="0"/>
              </a:rPr>
              <a:t> ball hit to 3</a:t>
            </a:r>
            <a:r>
              <a:rPr lang="en-US" sz="2000" baseline="30000">
                <a:latin typeface="Times New Roman" charset="0"/>
              </a:rPr>
              <a:t>rd</a:t>
            </a:r>
            <a:r>
              <a:rPr lang="en-US" sz="2000">
                <a:latin typeface="Times New Roman" charset="0"/>
              </a:rPr>
              <a:t> Base  </a:t>
            </a:r>
          </a:p>
        </p:txBody>
      </p:sp>
      <p:sp>
        <p:nvSpPr>
          <p:cNvPr id="79895" name="AutoShape 25"/>
          <p:cNvSpPr>
            <a:spLocks noChangeArrowheads="1"/>
          </p:cNvSpPr>
          <p:nvPr/>
        </p:nvSpPr>
        <p:spPr bwMode="auto">
          <a:xfrm>
            <a:off x="6116638" y="315436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9896" name="AutoShape 26"/>
          <p:cNvSpPr>
            <a:spLocks noChangeArrowheads="1"/>
          </p:cNvSpPr>
          <p:nvPr/>
        </p:nvSpPr>
        <p:spPr bwMode="auto">
          <a:xfrm>
            <a:off x="5564188" y="484981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6827" name="Line 27"/>
          <p:cNvSpPr>
            <a:spLocks noChangeShapeType="1"/>
          </p:cNvSpPr>
          <p:nvPr/>
        </p:nvSpPr>
        <p:spPr bwMode="auto">
          <a:xfrm>
            <a:off x="2732088" y="3762375"/>
            <a:ext cx="3567112" cy="11113"/>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9898" name="AutoShape 29"/>
          <p:cNvSpPr>
            <a:spLocks noChangeArrowheads="1"/>
          </p:cNvSpPr>
          <p:nvPr/>
        </p:nvSpPr>
        <p:spPr bwMode="auto">
          <a:xfrm>
            <a:off x="3952875" y="1970088"/>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6830" name="Line 30"/>
          <p:cNvSpPr>
            <a:spLocks noChangeShapeType="1"/>
          </p:cNvSpPr>
          <p:nvPr/>
        </p:nvSpPr>
        <p:spPr bwMode="auto">
          <a:xfrm>
            <a:off x="4000500" y="3238500"/>
            <a:ext cx="1130300" cy="6350"/>
          </a:xfrm>
          <a:prstGeom prst="line">
            <a:avLst/>
          </a:prstGeom>
          <a:noFill/>
          <a:ln w="57150">
            <a:solidFill>
              <a:schemeClr val="tx1"/>
            </a:solidFill>
            <a:round/>
            <a:headEnd/>
            <a:tailEnd/>
          </a:ln>
        </p:spPr>
        <p:txBody>
          <a:bodyPr>
            <a:prstTxWarp prst="textNoShape">
              <a:avLst/>
            </a:prstTxWarp>
          </a:bodyPr>
          <a:lstStyle/>
          <a:p>
            <a:endParaRPr lang="en-US"/>
          </a:p>
        </p:txBody>
      </p:sp>
      <p:sp>
        <p:nvSpPr>
          <p:cNvPr id="76831" name="Line 31"/>
          <p:cNvSpPr>
            <a:spLocks noChangeShapeType="1"/>
          </p:cNvSpPr>
          <p:nvPr/>
        </p:nvSpPr>
        <p:spPr bwMode="auto">
          <a:xfrm flipH="1" flipV="1">
            <a:off x="4922838" y="2913063"/>
            <a:ext cx="166687" cy="346075"/>
          </a:xfrm>
          <a:prstGeom prst="line">
            <a:avLst/>
          </a:prstGeom>
          <a:noFill/>
          <a:ln w="57150">
            <a:solidFill>
              <a:schemeClr val="tx1"/>
            </a:solidFill>
            <a:round/>
            <a:headEnd/>
            <a:tailEnd/>
          </a:ln>
        </p:spPr>
        <p:txBody>
          <a:bodyPr>
            <a:prstTxWarp prst="textNoShape">
              <a:avLst/>
            </a:prstTxWarp>
          </a:bodyPr>
          <a:lstStyle/>
          <a:p>
            <a:endParaRPr lang="en-US"/>
          </a:p>
        </p:txBody>
      </p:sp>
      <p:sp>
        <p:nvSpPr>
          <p:cNvPr id="76832" name="Line 32"/>
          <p:cNvSpPr>
            <a:spLocks noChangeShapeType="1"/>
          </p:cNvSpPr>
          <p:nvPr/>
        </p:nvSpPr>
        <p:spPr bwMode="auto">
          <a:xfrm flipV="1">
            <a:off x="3962400" y="2971800"/>
            <a:ext cx="107950" cy="298450"/>
          </a:xfrm>
          <a:prstGeom prst="line">
            <a:avLst/>
          </a:prstGeom>
          <a:noFill/>
          <a:ln w="57150">
            <a:solidFill>
              <a:schemeClr val="tx1"/>
            </a:solidFill>
            <a:round/>
            <a:headEnd/>
            <a:tailEnd/>
          </a:ln>
        </p:spPr>
        <p:txBody>
          <a:bodyPr>
            <a:prstTxWarp prst="textNoShape">
              <a:avLst/>
            </a:prstTxWarp>
          </a:bodyPr>
          <a:lstStyle/>
          <a:p>
            <a:endParaRPr lang="en-US"/>
          </a:p>
        </p:txBody>
      </p:sp>
      <p:sp>
        <p:nvSpPr>
          <p:cNvPr id="76809" name="AutoShape 9"/>
          <p:cNvSpPr>
            <a:spLocks noChangeArrowheads="1"/>
          </p:cNvSpPr>
          <p:nvPr/>
        </p:nvSpPr>
        <p:spPr bwMode="auto">
          <a:xfrm>
            <a:off x="3922713" y="2698750"/>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817"/>
                                        </p:tgtEl>
                                        <p:attrNameLst>
                                          <p:attrName>style.visibility</p:attrName>
                                        </p:attrNameLst>
                                      </p:cBhvr>
                                      <p:to>
                                        <p:strVal val="visible"/>
                                      </p:to>
                                    </p:set>
                                    <p:animEffect transition="in" filter="checkerboard(across)">
                                      <p:cBhvr>
                                        <p:cTn id="7" dur="500"/>
                                        <p:tgtEl>
                                          <p:spTgt spid="768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6818"/>
                                        </p:tgtEl>
                                        <p:attrNameLst>
                                          <p:attrName>style.visibility</p:attrName>
                                        </p:attrNameLst>
                                      </p:cBhvr>
                                      <p:to>
                                        <p:strVal val="visible"/>
                                      </p:to>
                                    </p:set>
                                    <p:animEffect transition="in" filter="checkerboard(across)">
                                      <p:cBhvr>
                                        <p:cTn id="12" dur="500"/>
                                        <p:tgtEl>
                                          <p:spTgt spid="768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6827"/>
                                        </p:tgtEl>
                                        <p:attrNameLst>
                                          <p:attrName>style.visibility</p:attrName>
                                        </p:attrNameLst>
                                      </p:cBhvr>
                                      <p:to>
                                        <p:strVal val="visible"/>
                                      </p:to>
                                    </p:set>
                                    <p:animEffect transition="in" filter="checkerboard(across)">
                                      <p:cBhvr>
                                        <p:cTn id="17" dur="500"/>
                                        <p:tgtEl>
                                          <p:spTgt spid="7682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6832"/>
                                        </p:tgtEl>
                                        <p:attrNameLst>
                                          <p:attrName>style.visibility</p:attrName>
                                        </p:attrNameLst>
                                      </p:cBhvr>
                                      <p:to>
                                        <p:strVal val="visible"/>
                                      </p:to>
                                    </p:set>
                                    <p:animEffect transition="in" filter="dissolve">
                                      <p:cBhvr>
                                        <p:cTn id="22" dur="500"/>
                                        <p:tgtEl>
                                          <p:spTgt spid="7683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6830"/>
                                        </p:tgtEl>
                                        <p:attrNameLst>
                                          <p:attrName>style.visibility</p:attrName>
                                        </p:attrNameLst>
                                      </p:cBhvr>
                                      <p:to>
                                        <p:strVal val="visible"/>
                                      </p:to>
                                    </p:set>
                                    <p:animEffect transition="in" filter="dissolve">
                                      <p:cBhvr>
                                        <p:cTn id="27" dur="500"/>
                                        <p:tgtEl>
                                          <p:spTgt spid="7683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6831"/>
                                        </p:tgtEl>
                                        <p:attrNameLst>
                                          <p:attrName>style.visibility</p:attrName>
                                        </p:attrNameLst>
                                      </p:cBhvr>
                                      <p:to>
                                        <p:strVal val="visible"/>
                                      </p:to>
                                    </p:set>
                                    <p:animEffect transition="in" filter="dissolve">
                                      <p:cBhvr>
                                        <p:cTn id="32" dur="500"/>
                                        <p:tgtEl>
                                          <p:spTgt spid="7683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6819"/>
                                        </p:tgtEl>
                                        <p:attrNameLst>
                                          <p:attrName>style.visibility</p:attrName>
                                        </p:attrNameLst>
                                      </p:cBhvr>
                                      <p:to>
                                        <p:strVal val="visible"/>
                                      </p:to>
                                    </p:set>
                                    <p:animEffect transition="in" filter="dissolve">
                                      <p:cBhvr>
                                        <p:cTn id="37" dur="500"/>
                                        <p:tgtEl>
                                          <p:spTgt spid="76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7" grpId="0" animBg="1"/>
      <p:bldP spid="76818" grpId="0" animBg="1"/>
      <p:bldP spid="76819" grpId="0" animBg="1"/>
      <p:bldP spid="76827" grpId="0" animBg="1"/>
      <p:bldP spid="76830" grpId="0" animBg="1"/>
      <p:bldP spid="76831" grpId="0" animBg="1"/>
      <p:bldP spid="7683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1922"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1923"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81924"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81925"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1926"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81927"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78857" name="AutoShape 9"/>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1929" name="AutoShape 10"/>
          <p:cNvSpPr>
            <a:spLocks noChangeArrowheads="1"/>
          </p:cNvSpPr>
          <p:nvPr/>
        </p:nvSpPr>
        <p:spPr bwMode="auto">
          <a:xfrm>
            <a:off x="6545263" y="298926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1930" name="AutoShape 11"/>
          <p:cNvSpPr>
            <a:spLocks noChangeArrowheads="1"/>
          </p:cNvSpPr>
          <p:nvPr/>
        </p:nvSpPr>
        <p:spPr bwMode="auto">
          <a:xfrm>
            <a:off x="5418138" y="142240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1931" name="AutoShape 12"/>
          <p:cNvSpPr>
            <a:spLocks noChangeArrowheads="1"/>
          </p:cNvSpPr>
          <p:nvPr/>
        </p:nvSpPr>
        <p:spPr bwMode="auto">
          <a:xfrm>
            <a:off x="2325688" y="3286125"/>
            <a:ext cx="192087"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1932" name="AutoShape 13"/>
          <p:cNvSpPr>
            <a:spLocks noChangeArrowheads="1"/>
          </p:cNvSpPr>
          <p:nvPr/>
        </p:nvSpPr>
        <p:spPr bwMode="auto">
          <a:xfrm>
            <a:off x="4379913" y="1677988"/>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1933" name="AutoShape 14"/>
          <p:cNvSpPr>
            <a:spLocks noChangeArrowheads="1"/>
          </p:cNvSpPr>
          <p:nvPr/>
        </p:nvSpPr>
        <p:spPr bwMode="auto">
          <a:xfrm>
            <a:off x="5667375" y="3678238"/>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1934" name="AutoShape 15"/>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78864" name="Line 16"/>
          <p:cNvSpPr>
            <a:spLocks noChangeShapeType="1"/>
          </p:cNvSpPr>
          <p:nvPr/>
        </p:nvSpPr>
        <p:spPr bwMode="auto">
          <a:xfrm flipV="1">
            <a:off x="4572000" y="3140075"/>
            <a:ext cx="2001838" cy="2573338"/>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78865" name="Line 17"/>
          <p:cNvSpPr>
            <a:spLocks noChangeShapeType="1"/>
          </p:cNvSpPr>
          <p:nvPr/>
        </p:nvSpPr>
        <p:spPr bwMode="auto">
          <a:xfrm flipH="1">
            <a:off x="6619875" y="3152775"/>
            <a:ext cx="34925" cy="611188"/>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8866" name="Line 18"/>
          <p:cNvSpPr>
            <a:spLocks noChangeShapeType="1"/>
          </p:cNvSpPr>
          <p:nvPr/>
        </p:nvSpPr>
        <p:spPr bwMode="auto">
          <a:xfrm flipV="1">
            <a:off x="4572000" y="4979988"/>
            <a:ext cx="798513" cy="5603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81938" name="Line 19"/>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81939" name="Line 20"/>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81940" name="Line 21"/>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81941" name="Line 22"/>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81942" name="Rectangle 23"/>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Reverse Double Play—</a:t>
            </a:r>
            <a:r>
              <a:rPr lang="en-US" sz="2000">
                <a:latin typeface="Times New Roman" charset="0"/>
              </a:rPr>
              <a:t>Runners 1</a:t>
            </a:r>
            <a:r>
              <a:rPr lang="en-US" sz="2000" baseline="30000">
                <a:latin typeface="Times New Roman" charset="0"/>
              </a:rPr>
              <a:t>st </a:t>
            </a:r>
            <a:r>
              <a:rPr lang="en-US" sz="2000">
                <a:latin typeface="Times New Roman" charset="0"/>
              </a:rPr>
              <a:t>ball hit to 1</a:t>
            </a:r>
            <a:r>
              <a:rPr lang="en-US" sz="2000" baseline="30000">
                <a:latin typeface="Times New Roman" charset="0"/>
              </a:rPr>
              <a:t>st</a:t>
            </a:r>
            <a:r>
              <a:rPr lang="en-US" sz="2000">
                <a:latin typeface="Times New Roman" charset="0"/>
              </a:rPr>
              <a:t> Base  </a:t>
            </a:r>
          </a:p>
        </p:txBody>
      </p:sp>
      <p:sp>
        <p:nvSpPr>
          <p:cNvPr id="81943" name="AutoShape 24"/>
          <p:cNvSpPr>
            <a:spLocks noChangeArrowheads="1"/>
          </p:cNvSpPr>
          <p:nvPr/>
        </p:nvSpPr>
        <p:spPr bwMode="auto">
          <a:xfrm>
            <a:off x="5878513" y="269716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1944" name="AutoShape 25"/>
          <p:cNvSpPr>
            <a:spLocks noChangeArrowheads="1"/>
          </p:cNvSpPr>
          <p:nvPr/>
        </p:nvSpPr>
        <p:spPr bwMode="auto">
          <a:xfrm>
            <a:off x="5802313" y="4651375"/>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78874" name="Line 26"/>
          <p:cNvSpPr>
            <a:spLocks noChangeShapeType="1"/>
          </p:cNvSpPr>
          <p:nvPr/>
        </p:nvSpPr>
        <p:spPr bwMode="auto">
          <a:xfrm flipH="1" flipV="1">
            <a:off x="4829175" y="1905000"/>
            <a:ext cx="1720850" cy="183832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78877" name="Line 29"/>
          <p:cNvSpPr>
            <a:spLocks noChangeShapeType="1"/>
          </p:cNvSpPr>
          <p:nvPr/>
        </p:nvSpPr>
        <p:spPr bwMode="auto">
          <a:xfrm flipH="1" flipV="1">
            <a:off x="4922838" y="2913063"/>
            <a:ext cx="384175" cy="479425"/>
          </a:xfrm>
          <a:prstGeom prst="line">
            <a:avLst/>
          </a:prstGeom>
          <a:noFill/>
          <a:ln w="57150">
            <a:solidFill>
              <a:schemeClr val="tx1"/>
            </a:solidFill>
            <a:round/>
            <a:headEnd/>
            <a:tailEnd/>
          </a:ln>
        </p:spPr>
        <p:txBody>
          <a:bodyPr>
            <a:prstTxWarp prst="textNoShape">
              <a:avLst/>
            </a:prstTxWarp>
          </a:bodyPr>
          <a:lstStyle/>
          <a:p>
            <a:endParaRPr lang="en-US"/>
          </a:p>
        </p:txBody>
      </p:sp>
      <p:sp>
        <p:nvSpPr>
          <p:cNvPr id="78879" name="AutoShape 31"/>
          <p:cNvSpPr>
            <a:spLocks noChangeArrowheads="1"/>
          </p:cNvSpPr>
          <p:nvPr/>
        </p:nvSpPr>
        <p:spPr bwMode="auto">
          <a:xfrm>
            <a:off x="4572000" y="2659063"/>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78880" name="Arc 32"/>
          <p:cNvSpPr>
            <a:spLocks/>
          </p:cNvSpPr>
          <p:nvPr/>
        </p:nvSpPr>
        <p:spPr bwMode="auto">
          <a:xfrm>
            <a:off x="4384675" y="2400300"/>
            <a:ext cx="914400" cy="963613"/>
          </a:xfrm>
          <a:custGeom>
            <a:avLst/>
            <a:gdLst>
              <a:gd name="T0" fmla="*/ 2147483647 w 21600"/>
              <a:gd name="T1" fmla="*/ 0 h 19964"/>
              <a:gd name="T2" fmla="*/ 2147483647 w 21600"/>
              <a:gd name="T3" fmla="*/ 2147483647 h 19964"/>
              <a:gd name="T4" fmla="*/ 0 w 21600"/>
              <a:gd name="T5" fmla="*/ 2147483647 h 19964"/>
              <a:gd name="T6" fmla="*/ 0 60000 65536"/>
              <a:gd name="T7" fmla="*/ 0 60000 65536"/>
              <a:gd name="T8" fmla="*/ 0 60000 65536"/>
              <a:gd name="T9" fmla="*/ 0 w 21600"/>
              <a:gd name="T10" fmla="*/ 0 h 19964"/>
              <a:gd name="T11" fmla="*/ 21600 w 21600"/>
              <a:gd name="T12" fmla="*/ 19964 h 19964"/>
            </a:gdLst>
            <a:ahLst/>
            <a:cxnLst>
              <a:cxn ang="T6">
                <a:pos x="T0" y="T1"/>
              </a:cxn>
              <a:cxn ang="T7">
                <a:pos x="T2" y="T3"/>
              </a:cxn>
              <a:cxn ang="T8">
                <a:pos x="T4" y="T5"/>
              </a:cxn>
            </a:cxnLst>
            <a:rect l="T9" t="T10" r="T11" b="T12"/>
            <a:pathLst>
              <a:path w="21600" h="19964" fill="none" extrusionOk="0">
                <a:moveTo>
                  <a:pt x="8246" y="0"/>
                </a:moveTo>
                <a:cubicBezTo>
                  <a:pt x="16328" y="3338"/>
                  <a:pt x="21600" y="11220"/>
                  <a:pt x="21600" y="19964"/>
                </a:cubicBezTo>
              </a:path>
              <a:path w="21600" h="19964" stroke="0" extrusionOk="0">
                <a:moveTo>
                  <a:pt x="8246" y="0"/>
                </a:moveTo>
                <a:cubicBezTo>
                  <a:pt x="16328" y="3338"/>
                  <a:pt x="21600" y="11220"/>
                  <a:pt x="21600" y="19964"/>
                </a:cubicBezTo>
                <a:lnTo>
                  <a:pt x="0" y="19964"/>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78881" name="Arc 33"/>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8864"/>
                                        </p:tgtEl>
                                        <p:attrNameLst>
                                          <p:attrName>style.visibility</p:attrName>
                                        </p:attrNameLst>
                                      </p:cBhvr>
                                      <p:to>
                                        <p:strVal val="visible"/>
                                      </p:to>
                                    </p:set>
                                    <p:animEffect transition="in" filter="checkerboard(across)">
                                      <p:cBhvr>
                                        <p:cTn id="7" dur="500"/>
                                        <p:tgtEl>
                                          <p:spTgt spid="7886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8865"/>
                                        </p:tgtEl>
                                        <p:attrNameLst>
                                          <p:attrName>style.visibility</p:attrName>
                                        </p:attrNameLst>
                                      </p:cBhvr>
                                      <p:to>
                                        <p:strVal val="visible"/>
                                      </p:to>
                                    </p:set>
                                    <p:animEffect transition="in" filter="checkerboard(across)">
                                      <p:cBhvr>
                                        <p:cTn id="12" dur="500"/>
                                        <p:tgtEl>
                                          <p:spTgt spid="7886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8874"/>
                                        </p:tgtEl>
                                        <p:attrNameLst>
                                          <p:attrName>style.visibility</p:attrName>
                                        </p:attrNameLst>
                                      </p:cBhvr>
                                      <p:to>
                                        <p:strVal val="visible"/>
                                      </p:to>
                                    </p:set>
                                    <p:animEffect transition="in" filter="checkerboard(across)">
                                      <p:cBhvr>
                                        <p:cTn id="17" dur="500"/>
                                        <p:tgtEl>
                                          <p:spTgt spid="7887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8877"/>
                                        </p:tgtEl>
                                        <p:attrNameLst>
                                          <p:attrName>style.visibility</p:attrName>
                                        </p:attrNameLst>
                                      </p:cBhvr>
                                      <p:to>
                                        <p:strVal val="visible"/>
                                      </p:to>
                                    </p:set>
                                    <p:animEffect transition="in" filter="dissolve">
                                      <p:cBhvr>
                                        <p:cTn id="22" dur="500"/>
                                        <p:tgtEl>
                                          <p:spTgt spid="7887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8880"/>
                                        </p:tgtEl>
                                        <p:attrNameLst>
                                          <p:attrName>style.visibility</p:attrName>
                                        </p:attrNameLst>
                                      </p:cBhvr>
                                      <p:to>
                                        <p:strVal val="visible"/>
                                      </p:to>
                                    </p:set>
                                    <p:animEffect transition="in" filter="dissolve">
                                      <p:cBhvr>
                                        <p:cTn id="27" dur="500"/>
                                        <p:tgtEl>
                                          <p:spTgt spid="7888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8881"/>
                                        </p:tgtEl>
                                        <p:attrNameLst>
                                          <p:attrName>style.visibility</p:attrName>
                                        </p:attrNameLst>
                                      </p:cBhvr>
                                      <p:to>
                                        <p:strVal val="visible"/>
                                      </p:to>
                                    </p:set>
                                    <p:animEffect transition="in" filter="dissolve">
                                      <p:cBhvr>
                                        <p:cTn id="32" dur="500"/>
                                        <p:tgtEl>
                                          <p:spTgt spid="7888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8866"/>
                                        </p:tgtEl>
                                        <p:attrNameLst>
                                          <p:attrName>style.visibility</p:attrName>
                                        </p:attrNameLst>
                                      </p:cBhvr>
                                      <p:to>
                                        <p:strVal val="visible"/>
                                      </p:to>
                                    </p:set>
                                    <p:animEffect transition="in" filter="dissolve">
                                      <p:cBhvr>
                                        <p:cTn id="37" dur="500"/>
                                        <p:tgtEl>
                                          <p:spTgt spid="78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4" grpId="0" animBg="1"/>
      <p:bldP spid="78865" grpId="0" animBg="1"/>
      <p:bldP spid="78866" grpId="0" animBg="1"/>
      <p:bldP spid="78874" grpId="0" animBg="1"/>
      <p:bldP spid="78877" grpId="0" animBg="1"/>
      <p:bldP spid="78880" grpId="0" animBg="1"/>
      <p:bldP spid="7888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3970"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3971"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83972"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83973"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3974"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83975"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87488" y="865188"/>
            <a:ext cx="6472237" cy="5992812"/>
          </a:xfrm>
          <a:prstGeom prst="rect">
            <a:avLst/>
          </a:prstGeom>
          <a:noFill/>
          <a:ln w="9525">
            <a:noFill/>
            <a:miter lim="800000"/>
            <a:headEnd/>
            <a:tailEnd/>
          </a:ln>
        </p:spPr>
      </p:pic>
      <p:sp>
        <p:nvSpPr>
          <p:cNvPr id="80905" name="AutoShape 9"/>
          <p:cNvSpPr>
            <a:spLocks noChangeArrowheads="1"/>
          </p:cNvSpPr>
          <p:nvPr/>
        </p:nvSpPr>
        <p:spPr bwMode="auto">
          <a:xfrm>
            <a:off x="3860800" y="2689225"/>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0906"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3978" name="AutoShape 11"/>
          <p:cNvSpPr>
            <a:spLocks noChangeArrowheads="1"/>
          </p:cNvSpPr>
          <p:nvPr/>
        </p:nvSpPr>
        <p:spPr bwMode="auto">
          <a:xfrm>
            <a:off x="6711950"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3979" name="AutoShape 12"/>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3980" name="AutoShape 13"/>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3981" name="AutoShape 14"/>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3982" name="AutoShape 15"/>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3983"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0913" name="Line 17"/>
          <p:cNvSpPr>
            <a:spLocks noChangeShapeType="1"/>
          </p:cNvSpPr>
          <p:nvPr/>
        </p:nvSpPr>
        <p:spPr bwMode="auto">
          <a:xfrm flipV="1">
            <a:off x="4572000" y="842963"/>
            <a:ext cx="3136900" cy="48688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80914" name="Line 18"/>
          <p:cNvSpPr>
            <a:spLocks noChangeShapeType="1"/>
          </p:cNvSpPr>
          <p:nvPr/>
        </p:nvSpPr>
        <p:spPr bwMode="auto">
          <a:xfrm flipH="1">
            <a:off x="2295525" y="877888"/>
            <a:ext cx="5176838" cy="30511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80915" name="Line 19"/>
          <p:cNvSpPr>
            <a:spLocks noChangeShapeType="1"/>
          </p:cNvSpPr>
          <p:nvPr/>
        </p:nvSpPr>
        <p:spPr bwMode="auto">
          <a:xfrm flipH="1" flipV="1">
            <a:off x="2986088" y="4533900"/>
            <a:ext cx="1585912" cy="18303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83987"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83988"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83989" name="AutoShape 22"/>
          <p:cNvSpPr>
            <a:spLocks noChangeArrowheads="1"/>
          </p:cNvSpPr>
          <p:nvPr/>
        </p:nvSpPr>
        <p:spPr bwMode="auto">
          <a:xfrm>
            <a:off x="7672388" y="5889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0920" name="Line 24"/>
          <p:cNvSpPr>
            <a:spLocks noChangeShapeType="1"/>
          </p:cNvSpPr>
          <p:nvPr/>
        </p:nvSpPr>
        <p:spPr bwMode="auto">
          <a:xfrm flipV="1">
            <a:off x="3060700" y="3916363"/>
            <a:ext cx="809625" cy="6731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83991" name="Line 25"/>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83992" name="Line 26"/>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83993" name="Rectangle 27"/>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Tag Play—</a:t>
            </a:r>
            <a:r>
              <a:rPr lang="en-US" sz="2000">
                <a:latin typeface="Times New Roman" charset="0"/>
              </a:rPr>
              <a:t>Runners on 1</a:t>
            </a:r>
            <a:r>
              <a:rPr lang="en-US" sz="2000" baseline="30000">
                <a:latin typeface="Times New Roman" charset="0"/>
              </a:rPr>
              <a:t>st</a:t>
            </a:r>
            <a:r>
              <a:rPr lang="en-US" sz="2000">
                <a:latin typeface="Times New Roman" charset="0"/>
              </a:rPr>
              <a:t> &amp; 2</a:t>
            </a:r>
            <a:r>
              <a:rPr lang="en-US" sz="2000" baseline="30000">
                <a:latin typeface="Times New Roman" charset="0"/>
              </a:rPr>
              <a:t>nd</a:t>
            </a:r>
            <a:endParaRPr lang="en-US" sz="2000">
              <a:latin typeface="Times New Roman" charset="0"/>
            </a:endParaRPr>
          </a:p>
        </p:txBody>
      </p:sp>
      <p:sp>
        <p:nvSpPr>
          <p:cNvPr id="83994" name="AutoShape 28"/>
          <p:cNvSpPr>
            <a:spLocks noChangeArrowheads="1"/>
          </p:cNvSpPr>
          <p:nvPr/>
        </p:nvSpPr>
        <p:spPr bwMode="auto">
          <a:xfrm>
            <a:off x="6240463" y="315436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3995" name="AutoShape 31"/>
          <p:cNvSpPr>
            <a:spLocks noChangeArrowheads="1"/>
          </p:cNvSpPr>
          <p:nvPr/>
        </p:nvSpPr>
        <p:spPr bwMode="auto">
          <a:xfrm>
            <a:off x="4221163" y="570388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3996" name="AutoShape 32"/>
          <p:cNvSpPr>
            <a:spLocks noChangeArrowheads="1"/>
          </p:cNvSpPr>
          <p:nvPr/>
        </p:nvSpPr>
        <p:spPr bwMode="auto">
          <a:xfrm>
            <a:off x="4106863" y="183673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0930" name="Line 34"/>
          <p:cNvSpPr>
            <a:spLocks noChangeShapeType="1"/>
          </p:cNvSpPr>
          <p:nvPr/>
        </p:nvSpPr>
        <p:spPr bwMode="auto">
          <a:xfrm>
            <a:off x="4291013" y="2805113"/>
            <a:ext cx="96837" cy="754062"/>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0913"/>
                                        </p:tgtEl>
                                        <p:attrNameLst>
                                          <p:attrName>style.visibility</p:attrName>
                                        </p:attrNameLst>
                                      </p:cBhvr>
                                      <p:to>
                                        <p:strVal val="visible"/>
                                      </p:to>
                                    </p:set>
                                    <p:animEffect transition="in" filter="checkerboard(across)">
                                      <p:cBhvr>
                                        <p:cTn id="7" dur="500"/>
                                        <p:tgtEl>
                                          <p:spTgt spid="809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0914"/>
                                        </p:tgtEl>
                                        <p:attrNameLst>
                                          <p:attrName>style.visibility</p:attrName>
                                        </p:attrNameLst>
                                      </p:cBhvr>
                                      <p:to>
                                        <p:strVal val="visible"/>
                                      </p:to>
                                    </p:set>
                                    <p:animEffect transition="in" filter="checkerboard(across)">
                                      <p:cBhvr>
                                        <p:cTn id="12" dur="500"/>
                                        <p:tgtEl>
                                          <p:spTgt spid="809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930"/>
                                        </p:tgtEl>
                                        <p:attrNameLst>
                                          <p:attrName>style.visibility</p:attrName>
                                        </p:attrNameLst>
                                      </p:cBhvr>
                                      <p:to>
                                        <p:strVal val="visible"/>
                                      </p:to>
                                    </p:set>
                                    <p:animEffect transition="in" filter="dissolve">
                                      <p:cBhvr>
                                        <p:cTn id="17" dur="500"/>
                                        <p:tgtEl>
                                          <p:spTgt spid="809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0915"/>
                                        </p:tgtEl>
                                        <p:attrNameLst>
                                          <p:attrName>style.visibility</p:attrName>
                                        </p:attrNameLst>
                                      </p:cBhvr>
                                      <p:to>
                                        <p:strVal val="visible"/>
                                      </p:to>
                                    </p:set>
                                    <p:animEffect transition="in" filter="dissolve">
                                      <p:cBhvr>
                                        <p:cTn id="22" dur="500"/>
                                        <p:tgtEl>
                                          <p:spTgt spid="809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0920"/>
                                        </p:tgtEl>
                                        <p:attrNameLst>
                                          <p:attrName>style.visibility</p:attrName>
                                        </p:attrNameLst>
                                      </p:cBhvr>
                                      <p:to>
                                        <p:strVal val="visible"/>
                                      </p:to>
                                    </p:set>
                                    <p:animEffect transition="in" filter="dissolve">
                                      <p:cBhvr>
                                        <p:cTn id="27" dur="500"/>
                                        <p:tgtEl>
                                          <p:spTgt spid="80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13" grpId="0" animBg="1"/>
      <p:bldP spid="80914" grpId="0" animBg="1"/>
      <p:bldP spid="80915" grpId="0" animBg="1"/>
      <p:bldP spid="80920" grpId="0" animBg="1"/>
      <p:bldP spid="8093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6018" name="AutoShape 3"/>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19" name="Text Box 4"/>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86020" name="Text Box 5"/>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86021" name="AutoShape 6"/>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6022" name="Text Box 7"/>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86023" name="Picture 8"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82953" name="AutoShape 9"/>
          <p:cNvSpPr>
            <a:spLocks noChangeArrowheads="1"/>
          </p:cNvSpPr>
          <p:nvPr/>
        </p:nvSpPr>
        <p:spPr bwMode="auto">
          <a:xfrm>
            <a:off x="3963988" y="2586038"/>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2954" name="AutoShape 10"/>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6026" name="AutoShape 11"/>
          <p:cNvSpPr>
            <a:spLocks noChangeArrowheads="1"/>
          </p:cNvSpPr>
          <p:nvPr/>
        </p:nvSpPr>
        <p:spPr bwMode="auto">
          <a:xfrm>
            <a:off x="6711950" y="31908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27" name="AutoShape 12"/>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28" name="AutoShape 13"/>
          <p:cNvSpPr>
            <a:spLocks noChangeArrowheads="1"/>
          </p:cNvSpPr>
          <p:nvPr/>
        </p:nvSpPr>
        <p:spPr bwMode="auto">
          <a:xfrm>
            <a:off x="2479675" y="3473450"/>
            <a:ext cx="192088"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29" name="AutoShape 14"/>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30" name="AutoShape 15"/>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31" name="AutoShape 16"/>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2961" name="Line 17"/>
          <p:cNvSpPr>
            <a:spLocks noChangeShapeType="1"/>
          </p:cNvSpPr>
          <p:nvPr/>
        </p:nvSpPr>
        <p:spPr bwMode="auto">
          <a:xfrm flipV="1">
            <a:off x="4572000" y="842963"/>
            <a:ext cx="3136900" cy="4868862"/>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82962" name="Line 18"/>
          <p:cNvSpPr>
            <a:spLocks noChangeShapeType="1"/>
          </p:cNvSpPr>
          <p:nvPr/>
        </p:nvSpPr>
        <p:spPr bwMode="auto">
          <a:xfrm flipH="1">
            <a:off x="2576513" y="676275"/>
            <a:ext cx="5176837" cy="30511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82963" name="Line 19"/>
          <p:cNvSpPr>
            <a:spLocks noChangeShapeType="1"/>
          </p:cNvSpPr>
          <p:nvPr/>
        </p:nvSpPr>
        <p:spPr bwMode="auto">
          <a:xfrm flipH="1" flipV="1">
            <a:off x="2984500" y="6307136"/>
            <a:ext cx="1587500" cy="57151"/>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86035" name="Line 20"/>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86036" name="Line 21"/>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86037" name="AutoShape 22"/>
          <p:cNvSpPr>
            <a:spLocks noChangeArrowheads="1"/>
          </p:cNvSpPr>
          <p:nvPr/>
        </p:nvSpPr>
        <p:spPr bwMode="auto">
          <a:xfrm>
            <a:off x="7672388" y="588963"/>
            <a:ext cx="192087"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6038" name="Line 24"/>
          <p:cNvSpPr>
            <a:spLocks noChangeShapeType="1"/>
          </p:cNvSpPr>
          <p:nvPr/>
        </p:nvSpPr>
        <p:spPr bwMode="auto">
          <a:xfrm flipH="1" flipV="1">
            <a:off x="0" y="1330325"/>
            <a:ext cx="1590675" cy="1590675"/>
          </a:xfrm>
          <a:prstGeom prst="line">
            <a:avLst/>
          </a:prstGeom>
          <a:noFill/>
          <a:ln w="19050">
            <a:solidFill>
              <a:schemeClr val="bg1"/>
            </a:solidFill>
            <a:round/>
            <a:headEnd/>
            <a:tailEnd/>
          </a:ln>
        </p:spPr>
        <p:txBody>
          <a:bodyPr>
            <a:prstTxWarp prst="textNoShape">
              <a:avLst/>
            </a:prstTxWarp>
          </a:bodyPr>
          <a:lstStyle/>
          <a:p>
            <a:endParaRPr lang="en-US"/>
          </a:p>
        </p:txBody>
      </p:sp>
      <p:sp>
        <p:nvSpPr>
          <p:cNvPr id="86039" name="Line 25"/>
          <p:cNvSpPr>
            <a:spLocks noChangeShapeType="1"/>
          </p:cNvSpPr>
          <p:nvPr/>
        </p:nvSpPr>
        <p:spPr bwMode="auto">
          <a:xfrm flipV="1">
            <a:off x="7612063" y="1163638"/>
            <a:ext cx="1531937" cy="1757362"/>
          </a:xfrm>
          <a:prstGeom prst="line">
            <a:avLst/>
          </a:prstGeom>
          <a:noFill/>
          <a:ln w="19050">
            <a:solidFill>
              <a:schemeClr val="bg1"/>
            </a:solidFill>
            <a:round/>
            <a:headEnd/>
            <a:tailEnd/>
          </a:ln>
        </p:spPr>
        <p:txBody>
          <a:bodyPr>
            <a:prstTxWarp prst="textNoShape">
              <a:avLst/>
            </a:prstTxWarp>
          </a:bodyPr>
          <a:lstStyle/>
          <a:p>
            <a:endParaRPr lang="en-US"/>
          </a:p>
        </p:txBody>
      </p:sp>
      <p:sp>
        <p:nvSpPr>
          <p:cNvPr id="86040" name="Rectangle 26"/>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Tag Play—</a:t>
            </a:r>
            <a:r>
              <a:rPr lang="en-US" sz="2000">
                <a:latin typeface="Times New Roman" charset="0"/>
              </a:rPr>
              <a:t>Bases Loaded</a:t>
            </a:r>
          </a:p>
        </p:txBody>
      </p:sp>
      <p:sp>
        <p:nvSpPr>
          <p:cNvPr id="86041" name="AutoShape 27"/>
          <p:cNvSpPr>
            <a:spLocks noChangeArrowheads="1"/>
          </p:cNvSpPr>
          <p:nvPr/>
        </p:nvSpPr>
        <p:spPr bwMode="auto">
          <a:xfrm>
            <a:off x="6240463" y="3154363"/>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6042" name="AutoShape 28"/>
          <p:cNvSpPr>
            <a:spLocks noChangeArrowheads="1"/>
          </p:cNvSpPr>
          <p:nvPr/>
        </p:nvSpPr>
        <p:spPr bwMode="auto">
          <a:xfrm>
            <a:off x="4221163" y="570388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6043" name="AutoShape 29"/>
          <p:cNvSpPr>
            <a:spLocks noChangeArrowheads="1"/>
          </p:cNvSpPr>
          <p:nvPr/>
        </p:nvSpPr>
        <p:spPr bwMode="auto">
          <a:xfrm>
            <a:off x="4087813" y="1855788"/>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2974" name="Line 30"/>
          <p:cNvSpPr>
            <a:spLocks noChangeShapeType="1"/>
          </p:cNvSpPr>
          <p:nvPr/>
        </p:nvSpPr>
        <p:spPr bwMode="auto">
          <a:xfrm>
            <a:off x="4116387" y="2821781"/>
            <a:ext cx="223838" cy="651669"/>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86045" name="AutoShape 31"/>
          <p:cNvSpPr>
            <a:spLocks noChangeArrowheads="1"/>
          </p:cNvSpPr>
          <p:nvPr/>
        </p:nvSpPr>
        <p:spPr bwMode="auto">
          <a:xfrm>
            <a:off x="2430463" y="4194175"/>
            <a:ext cx="185737"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6047" name="Rectangle 31"/>
          <p:cNvSpPr>
            <a:spLocks noChangeArrowheads="1"/>
          </p:cNvSpPr>
          <p:nvPr/>
        </p:nvSpPr>
        <p:spPr bwMode="auto">
          <a:xfrm>
            <a:off x="9525" y="19018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33" name="Line 19"/>
          <p:cNvSpPr>
            <a:spLocks noChangeShapeType="1"/>
          </p:cNvSpPr>
          <p:nvPr/>
        </p:nvSpPr>
        <p:spPr bwMode="auto">
          <a:xfrm flipV="1">
            <a:off x="3013869" y="5784849"/>
            <a:ext cx="1027906" cy="533399"/>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961"/>
                                        </p:tgtEl>
                                        <p:attrNameLst>
                                          <p:attrName>style.visibility</p:attrName>
                                        </p:attrNameLst>
                                      </p:cBhvr>
                                      <p:to>
                                        <p:strVal val="visible"/>
                                      </p:to>
                                    </p:set>
                                    <p:animEffect transition="in" filter="checkerboard(across)">
                                      <p:cBhvr>
                                        <p:cTn id="7" dur="500"/>
                                        <p:tgtEl>
                                          <p:spTgt spid="8296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2962"/>
                                        </p:tgtEl>
                                        <p:attrNameLst>
                                          <p:attrName>style.visibility</p:attrName>
                                        </p:attrNameLst>
                                      </p:cBhvr>
                                      <p:to>
                                        <p:strVal val="visible"/>
                                      </p:to>
                                    </p:set>
                                    <p:animEffect transition="in" filter="checkerboard(across)">
                                      <p:cBhvr>
                                        <p:cTn id="12" dur="500"/>
                                        <p:tgtEl>
                                          <p:spTgt spid="8296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974"/>
                                        </p:tgtEl>
                                        <p:attrNameLst>
                                          <p:attrName>style.visibility</p:attrName>
                                        </p:attrNameLst>
                                      </p:cBhvr>
                                      <p:to>
                                        <p:strVal val="visible"/>
                                      </p:to>
                                    </p:set>
                                    <p:animEffect transition="in" filter="dissolve">
                                      <p:cBhvr>
                                        <p:cTn id="17" dur="500"/>
                                        <p:tgtEl>
                                          <p:spTgt spid="8297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963"/>
                                        </p:tgtEl>
                                        <p:attrNameLst>
                                          <p:attrName>style.visibility</p:attrName>
                                        </p:attrNameLst>
                                      </p:cBhvr>
                                      <p:to>
                                        <p:strVal val="visible"/>
                                      </p:to>
                                    </p:set>
                                    <p:animEffect transition="in" filter="dissolve">
                                      <p:cBhvr>
                                        <p:cTn id="22" dur="500"/>
                                        <p:tgtEl>
                                          <p:spTgt spid="8296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dissolve">
                                      <p:cBhvr>
                                        <p:cTn id="2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1" grpId="0" animBg="1"/>
      <p:bldP spid="82962" grpId="0" animBg="1"/>
      <p:bldP spid="82963" grpId="0" animBg="1"/>
      <p:bldP spid="82974" grpId="0" animBg="1"/>
      <p:bldP spid="3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ChangeArrowheads="1"/>
          </p:cNvSpPr>
          <p:nvPr/>
        </p:nvSpPr>
        <p:spPr bwMode="auto">
          <a:xfrm>
            <a:off x="4327525" y="45942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1285" name="AutoShape 21"/>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8067" name="AutoShape 22"/>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68" name="Text Box 23"/>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88069" name="Text Box 24"/>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88070" name="AutoShape 25"/>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8071" name="Text Box 26"/>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88072"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546225" y="865188"/>
            <a:ext cx="6472238" cy="5992812"/>
          </a:xfrm>
          <a:prstGeom prst="rect">
            <a:avLst/>
          </a:prstGeom>
          <a:noFill/>
          <a:ln w="9525">
            <a:noFill/>
            <a:miter lim="800000"/>
            <a:headEnd/>
            <a:tailEnd/>
          </a:ln>
        </p:spPr>
      </p:pic>
      <p:sp>
        <p:nvSpPr>
          <p:cNvPr id="11272" name="AutoShape 8"/>
          <p:cNvSpPr>
            <a:spLocks noChangeArrowheads="1"/>
          </p:cNvSpPr>
          <p:nvPr/>
        </p:nvSpPr>
        <p:spPr bwMode="auto">
          <a:xfrm>
            <a:off x="4260056" y="1602582"/>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11273" name="AutoShape 9"/>
          <p:cNvSpPr>
            <a:spLocks noChangeArrowheads="1"/>
          </p:cNvSpPr>
          <p:nvPr/>
        </p:nvSpPr>
        <p:spPr bwMode="auto">
          <a:xfrm>
            <a:off x="4432300" y="6338888"/>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88075" name="AutoShape 10"/>
          <p:cNvSpPr>
            <a:spLocks noChangeArrowheads="1"/>
          </p:cNvSpPr>
          <p:nvPr/>
        </p:nvSpPr>
        <p:spPr bwMode="auto">
          <a:xfrm>
            <a:off x="6308725" y="3741738"/>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76" name="AutoShape 11"/>
          <p:cNvSpPr>
            <a:spLocks noChangeArrowheads="1"/>
          </p:cNvSpPr>
          <p:nvPr/>
        </p:nvSpPr>
        <p:spPr bwMode="auto">
          <a:xfrm>
            <a:off x="5532438" y="26209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77" name="AutoShape 12"/>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78" name="AutoShape 13"/>
          <p:cNvSpPr>
            <a:spLocks noChangeArrowheads="1"/>
          </p:cNvSpPr>
          <p:nvPr/>
        </p:nvSpPr>
        <p:spPr bwMode="auto">
          <a:xfrm>
            <a:off x="3695700" y="26209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79" name="AutoShape 14"/>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80" name="AutoShape 15"/>
          <p:cNvSpPr>
            <a:spLocks noChangeArrowheads="1"/>
          </p:cNvSpPr>
          <p:nvPr/>
        </p:nvSpPr>
        <p:spPr bwMode="auto">
          <a:xfrm>
            <a:off x="4497388" y="600551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88081" name="AutoShape 17"/>
          <p:cNvSpPr>
            <a:spLocks noChangeArrowheads="1"/>
          </p:cNvSpPr>
          <p:nvPr/>
        </p:nvSpPr>
        <p:spPr bwMode="auto">
          <a:xfrm>
            <a:off x="6318250" y="3254375"/>
            <a:ext cx="190500"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8082" name="AutoShape 19"/>
          <p:cNvSpPr>
            <a:spLocks noChangeArrowheads="1"/>
          </p:cNvSpPr>
          <p:nvPr/>
        </p:nvSpPr>
        <p:spPr bwMode="auto">
          <a:xfrm>
            <a:off x="4087813" y="1966913"/>
            <a:ext cx="190500"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8083" name="AutoShape 20"/>
          <p:cNvSpPr>
            <a:spLocks noChangeArrowheads="1"/>
          </p:cNvSpPr>
          <p:nvPr/>
        </p:nvSpPr>
        <p:spPr bwMode="auto">
          <a:xfrm>
            <a:off x="2409825" y="4102100"/>
            <a:ext cx="190500"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8084" name="AutoShape 29"/>
          <p:cNvSpPr>
            <a:spLocks noChangeArrowheads="1"/>
          </p:cNvSpPr>
          <p:nvPr/>
        </p:nvSpPr>
        <p:spPr bwMode="auto">
          <a:xfrm>
            <a:off x="4271963" y="5702300"/>
            <a:ext cx="19208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88085" name="Rectangle 3"/>
          <p:cNvSpPr>
            <a:spLocks noChangeArrowheads="1"/>
          </p:cNvSpPr>
          <p:nvPr/>
        </p:nvSpPr>
        <p:spPr bwMode="auto">
          <a:xfrm>
            <a:off x="1112838" y="60325"/>
            <a:ext cx="6927850" cy="692150"/>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C-Position—</a:t>
            </a:r>
            <a:r>
              <a:rPr lang="en-US" sz="2000">
                <a:latin typeface="Times New Roman" charset="0"/>
              </a:rPr>
              <a:t>Infield 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dissolve">
                                      <p:cBhvr>
                                        <p:cTn id="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87" name="Picture 22" descr="C:\Documents and Settings\TEMP\My Documents\Umpire Stuff\FBC-No_Runners.jpg"/>
          <p:cNvPicPr>
            <a:picLocks noChangeAspect="1" noChangeArrowheads="1"/>
          </p:cNvPicPr>
          <p:nvPr/>
        </p:nvPicPr>
        <p:blipFill>
          <a:blip r:embed="rId4">
            <a:clrChange>
              <a:clrFrom>
                <a:srgbClr val="007E00"/>
              </a:clrFrom>
              <a:clrTo>
                <a:srgbClr val="007E00">
                  <a:alpha val="0"/>
                </a:srgbClr>
              </a:clrTo>
            </a:clrChange>
          </a:blip>
          <a:srcRect/>
          <a:stretch>
            <a:fillRect/>
          </a:stretch>
        </p:blipFill>
        <p:spPr bwMode="auto">
          <a:xfrm>
            <a:off x="931863" y="12700"/>
            <a:ext cx="7231062" cy="6878638"/>
          </a:xfrm>
          <a:prstGeom prst="rect">
            <a:avLst/>
          </a:prstGeom>
          <a:noFill/>
          <a:ln w="9525">
            <a:noFill/>
            <a:miter lim="800000"/>
            <a:headEnd/>
            <a:tailEnd/>
          </a:ln>
        </p:spPr>
      </p:pic>
      <p:sp>
        <p:nvSpPr>
          <p:cNvPr id="62488" name="Rectangle 3"/>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Fly Ball Coverage—</a:t>
            </a:r>
            <a:r>
              <a:rPr lang="en-US" sz="2000">
                <a:latin typeface="Times New Roman" charset="0"/>
              </a:rPr>
              <a:t>No Runners </a:t>
            </a:r>
          </a:p>
        </p:txBody>
      </p:sp>
      <p:sp>
        <p:nvSpPr>
          <p:cNvPr id="62489" name="Text Box 18"/>
          <p:cNvSpPr txBox="1">
            <a:spLocks noChangeArrowheads="1"/>
          </p:cNvSpPr>
          <p:nvPr/>
        </p:nvSpPr>
        <p:spPr bwMode="auto">
          <a:xfrm>
            <a:off x="7345363" y="6167438"/>
            <a:ext cx="1800225"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Plate Umpire</a:t>
            </a:r>
          </a:p>
        </p:txBody>
      </p:sp>
      <p:sp>
        <p:nvSpPr>
          <p:cNvPr id="62490" name="Text Box 19"/>
          <p:cNvSpPr txBox="1">
            <a:spLocks noChangeArrowheads="1"/>
          </p:cNvSpPr>
          <p:nvPr/>
        </p:nvSpPr>
        <p:spPr bwMode="auto">
          <a:xfrm>
            <a:off x="7345363" y="5492750"/>
            <a:ext cx="1784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Base Umpire</a:t>
            </a:r>
          </a:p>
        </p:txBody>
      </p:sp>
      <p:graphicFrame>
        <p:nvGraphicFramePr>
          <p:cNvPr id="62484" name="Object 20"/>
          <p:cNvGraphicFramePr>
            <a:graphicFrameLocks noChangeAspect="1"/>
          </p:cNvGraphicFramePr>
          <p:nvPr/>
        </p:nvGraphicFramePr>
        <p:xfrm>
          <a:off x="6780213" y="5499100"/>
          <a:ext cx="406400" cy="442913"/>
        </p:xfrm>
        <a:graphic>
          <a:graphicData uri="http://schemas.openxmlformats.org/presentationml/2006/ole">
            <mc:AlternateContent xmlns:mc="http://schemas.openxmlformats.org/markup-compatibility/2006">
              <mc:Choice xmlns:v="urn:schemas-microsoft-com:vml" Requires="v">
                <p:oleObj spid="_x0000_s62496" name="Image" r:id="rId5" imgW="1002821" imgH="1092063" progId="">
                  <p:embed/>
                </p:oleObj>
              </mc:Choice>
              <mc:Fallback>
                <p:oleObj name="Image" r:id="rId5" imgW="1002821" imgH="1092063" progId="">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0213" y="5499100"/>
                        <a:ext cx="4064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485" name="Object 21"/>
          <p:cNvGraphicFramePr>
            <a:graphicFrameLocks noChangeAspect="1"/>
          </p:cNvGraphicFramePr>
          <p:nvPr/>
        </p:nvGraphicFramePr>
        <p:xfrm>
          <a:off x="6777038" y="6172200"/>
          <a:ext cx="409575" cy="446088"/>
        </p:xfrm>
        <a:graphic>
          <a:graphicData uri="http://schemas.openxmlformats.org/presentationml/2006/ole">
            <mc:AlternateContent xmlns:mc="http://schemas.openxmlformats.org/markup-compatibility/2006">
              <mc:Choice xmlns:v="urn:schemas-microsoft-com:vml" Requires="v">
                <p:oleObj spid="_x0000_s62497" name="Image" r:id="rId7" imgW="990476" imgH="1079365" progId="">
                  <p:embed/>
                </p:oleObj>
              </mc:Choice>
              <mc:Fallback>
                <p:oleObj name="Image" r:id="rId7" imgW="990476" imgH="1079365" progId="">
                  <p:embed/>
                  <p:pic>
                    <p:nvPicPr>
                      <p:cNvPr id="0"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7038" y="6172200"/>
                        <a:ext cx="409575"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004" name="Picture 2" descr="C:\Documents and Settings\TEMP\My Documents\Umpire Stuff\FBC_Runners-On copy.jpg"/>
          <p:cNvPicPr>
            <a:picLocks noChangeAspect="1" noChangeArrowheads="1"/>
          </p:cNvPicPr>
          <p:nvPr/>
        </p:nvPicPr>
        <p:blipFill>
          <a:blip r:embed="rId4">
            <a:clrChange>
              <a:clrFrom>
                <a:srgbClr val="007E00"/>
              </a:clrFrom>
              <a:clrTo>
                <a:srgbClr val="007E00">
                  <a:alpha val="0"/>
                </a:srgbClr>
              </a:clrTo>
            </a:clrChange>
          </a:blip>
          <a:srcRect/>
          <a:stretch>
            <a:fillRect/>
          </a:stretch>
        </p:blipFill>
        <p:spPr bwMode="auto">
          <a:xfrm>
            <a:off x="968375" y="1588"/>
            <a:ext cx="7289800" cy="6934200"/>
          </a:xfrm>
          <a:prstGeom prst="rect">
            <a:avLst/>
          </a:prstGeom>
          <a:noFill/>
          <a:ln w="9525">
            <a:noFill/>
            <a:miter lim="800000"/>
            <a:headEnd/>
            <a:tailEnd/>
          </a:ln>
        </p:spPr>
      </p:pic>
      <p:sp>
        <p:nvSpPr>
          <p:cNvPr id="85005" name="Rectangle 3"/>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Fly Ball Coverage—</a:t>
            </a:r>
            <a:r>
              <a:rPr lang="en-US" sz="2000">
                <a:latin typeface="Times New Roman" charset="0"/>
              </a:rPr>
              <a:t>With Runners on Base </a:t>
            </a:r>
          </a:p>
        </p:txBody>
      </p:sp>
      <p:sp>
        <p:nvSpPr>
          <p:cNvPr id="85006" name="Text Box 5"/>
          <p:cNvSpPr txBox="1">
            <a:spLocks noChangeArrowheads="1"/>
          </p:cNvSpPr>
          <p:nvPr/>
        </p:nvSpPr>
        <p:spPr bwMode="auto">
          <a:xfrm>
            <a:off x="7345363" y="6167438"/>
            <a:ext cx="1800225"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Plate Umpire</a:t>
            </a:r>
          </a:p>
        </p:txBody>
      </p:sp>
      <p:sp>
        <p:nvSpPr>
          <p:cNvPr id="85007" name="Text Box 7"/>
          <p:cNvSpPr txBox="1">
            <a:spLocks noChangeArrowheads="1"/>
          </p:cNvSpPr>
          <p:nvPr/>
        </p:nvSpPr>
        <p:spPr bwMode="auto">
          <a:xfrm>
            <a:off x="7345363" y="5492750"/>
            <a:ext cx="1784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Base Umpire</a:t>
            </a:r>
          </a:p>
        </p:txBody>
      </p:sp>
      <p:graphicFrame>
        <p:nvGraphicFramePr>
          <p:cNvPr id="85000" name="Object 8"/>
          <p:cNvGraphicFramePr>
            <a:graphicFrameLocks noChangeAspect="1"/>
          </p:cNvGraphicFramePr>
          <p:nvPr/>
        </p:nvGraphicFramePr>
        <p:xfrm>
          <a:off x="6780213" y="5499100"/>
          <a:ext cx="406400" cy="442913"/>
        </p:xfrm>
        <a:graphic>
          <a:graphicData uri="http://schemas.openxmlformats.org/presentationml/2006/ole">
            <mc:AlternateContent xmlns:mc="http://schemas.openxmlformats.org/markup-compatibility/2006">
              <mc:Choice xmlns:v="urn:schemas-microsoft-com:vml" Requires="v">
                <p:oleObj spid="_x0000_s85011" name="Image" r:id="rId5" imgW="1002821" imgH="1092063" progId="">
                  <p:embed/>
                </p:oleObj>
              </mc:Choice>
              <mc:Fallback>
                <p:oleObj name="Image" r:id="rId5" imgW="1002821" imgH="1092063" progId="">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0213" y="5499100"/>
                        <a:ext cx="4064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5002" name="Object 10"/>
          <p:cNvGraphicFramePr>
            <a:graphicFrameLocks noChangeAspect="1"/>
          </p:cNvGraphicFramePr>
          <p:nvPr/>
        </p:nvGraphicFramePr>
        <p:xfrm>
          <a:off x="6777038" y="6172200"/>
          <a:ext cx="409575" cy="446088"/>
        </p:xfrm>
        <a:graphic>
          <a:graphicData uri="http://schemas.openxmlformats.org/presentationml/2006/ole">
            <mc:AlternateContent xmlns:mc="http://schemas.openxmlformats.org/markup-compatibility/2006">
              <mc:Choice xmlns:v="urn:schemas-microsoft-com:vml" Requires="v">
                <p:oleObj spid="_x0000_s85012" name="Image" r:id="rId7" imgW="990476" imgH="1079365" progId="">
                  <p:embed/>
                </p:oleObj>
              </mc:Choice>
              <mc:Fallback>
                <p:oleObj name="Image" r:id="rId7" imgW="990476" imgH="1079365" progId="">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7038" y="6172200"/>
                        <a:ext cx="409575"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8"/>
          <p:cNvSpPr>
            <a:spLocks noChangeArrowheads="1"/>
          </p:cNvSpPr>
          <p:nvPr/>
        </p:nvSpPr>
        <p:spPr bwMode="auto">
          <a:xfrm>
            <a:off x="1885950" y="79375"/>
            <a:ext cx="5370513" cy="630238"/>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A-Position—</a:t>
            </a:r>
            <a:r>
              <a:rPr lang="en-US" sz="2000">
                <a:latin typeface="Times New Roman" charset="0"/>
              </a:rPr>
              <a:t>No Runner(s)</a:t>
            </a:r>
          </a:p>
        </p:txBody>
      </p:sp>
      <p:pic>
        <p:nvPicPr>
          <p:cNvPr id="133125" name="Picture 21"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04925" y="684213"/>
            <a:ext cx="6303963" cy="5937250"/>
          </a:xfrm>
          <a:prstGeom prst="rect">
            <a:avLst/>
          </a:prstGeom>
          <a:noFill/>
          <a:ln w="9525">
            <a:noFill/>
            <a:miter lim="800000"/>
            <a:headEnd/>
            <a:tailEnd/>
          </a:ln>
        </p:spPr>
      </p:pic>
      <p:sp>
        <p:nvSpPr>
          <p:cNvPr id="3094" name="AutoShape 22"/>
          <p:cNvSpPr>
            <a:spLocks noChangeArrowheads="1"/>
          </p:cNvSpPr>
          <p:nvPr/>
        </p:nvSpPr>
        <p:spPr bwMode="auto">
          <a:xfrm>
            <a:off x="7497763" y="2587625"/>
            <a:ext cx="360362" cy="404813"/>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095" name="AutoShape 23"/>
          <p:cNvSpPr>
            <a:spLocks noChangeArrowheads="1"/>
          </p:cNvSpPr>
          <p:nvPr/>
        </p:nvSpPr>
        <p:spPr bwMode="auto">
          <a:xfrm>
            <a:off x="4264025" y="6254750"/>
            <a:ext cx="311150" cy="366713"/>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133128" name="AutoShape 24"/>
          <p:cNvSpPr>
            <a:spLocks noChangeArrowheads="1"/>
          </p:cNvSpPr>
          <p:nvPr/>
        </p:nvSpPr>
        <p:spPr bwMode="auto">
          <a:xfrm>
            <a:off x="7000875" y="2857500"/>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33129" name="AutoShape 25"/>
          <p:cNvSpPr>
            <a:spLocks noChangeArrowheads="1"/>
          </p:cNvSpPr>
          <p:nvPr/>
        </p:nvSpPr>
        <p:spPr bwMode="auto">
          <a:xfrm>
            <a:off x="6081713" y="1409700"/>
            <a:ext cx="187325"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33130" name="AutoShape 26"/>
          <p:cNvSpPr>
            <a:spLocks noChangeArrowheads="1"/>
          </p:cNvSpPr>
          <p:nvPr/>
        </p:nvSpPr>
        <p:spPr bwMode="auto">
          <a:xfrm>
            <a:off x="2374900" y="3136900"/>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33131" name="AutoShape 27"/>
          <p:cNvSpPr>
            <a:spLocks noChangeArrowheads="1"/>
          </p:cNvSpPr>
          <p:nvPr/>
        </p:nvSpPr>
        <p:spPr bwMode="auto">
          <a:xfrm>
            <a:off x="2854325" y="1754188"/>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33132" name="AutoShape 30"/>
          <p:cNvSpPr>
            <a:spLocks noChangeArrowheads="1"/>
          </p:cNvSpPr>
          <p:nvPr/>
        </p:nvSpPr>
        <p:spPr bwMode="auto">
          <a:xfrm>
            <a:off x="4352925" y="3667125"/>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33133" name="AutoShape 31"/>
          <p:cNvSpPr>
            <a:spLocks noChangeArrowheads="1"/>
          </p:cNvSpPr>
          <p:nvPr/>
        </p:nvSpPr>
        <p:spPr bwMode="auto">
          <a:xfrm>
            <a:off x="4340225" y="5956300"/>
            <a:ext cx="185738" cy="23495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108" name="Text Box 36"/>
          <p:cNvSpPr txBox="1">
            <a:spLocks noChangeArrowheads="1"/>
          </p:cNvSpPr>
          <p:nvPr/>
        </p:nvSpPr>
        <p:spPr bwMode="auto">
          <a:xfrm rot="46012">
            <a:off x="7664450" y="3051175"/>
            <a:ext cx="3171825" cy="366713"/>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 5 Feet Behind First Baseman)</a:t>
            </a:r>
          </a:p>
        </p:txBody>
      </p:sp>
      <p:sp>
        <p:nvSpPr>
          <p:cNvPr id="133135" name="AutoShape 41"/>
          <p:cNvSpPr>
            <a:spLocks noChangeArrowheads="1"/>
          </p:cNvSpPr>
          <p:nvPr/>
        </p:nvSpPr>
        <p:spPr bwMode="auto">
          <a:xfrm>
            <a:off x="4518025" y="5711825"/>
            <a:ext cx="185738" cy="23495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115" name="AutoShape 43"/>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133137" name="AutoShape 44"/>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33138" name="Text Box 45"/>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133139" name="Text Box 46"/>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133140" name="AutoShape 47"/>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133141" name="Text Box 48"/>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
        <p:nvSpPr>
          <p:cNvPr id="133142" name="Line 51"/>
          <p:cNvSpPr>
            <a:spLocks noChangeShapeType="1"/>
          </p:cNvSpPr>
          <p:nvPr/>
        </p:nvSpPr>
        <p:spPr bwMode="auto">
          <a:xfrm>
            <a:off x="5499100" y="4843463"/>
            <a:ext cx="85725" cy="61912"/>
          </a:xfrm>
          <a:prstGeom prst="line">
            <a:avLst/>
          </a:prstGeom>
          <a:noFill/>
          <a:ln w="28575">
            <a:solidFill>
              <a:schemeClr val="bg1"/>
            </a:solidFill>
            <a:round/>
            <a:headEnd/>
            <a:tailEn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94"/>
                                        </p:tgtEl>
                                        <p:attrNameLst>
                                          <p:attrName>style.visibility</p:attrName>
                                        </p:attrNameLst>
                                      </p:cBhvr>
                                      <p:to>
                                        <p:strVal val="visible"/>
                                      </p:to>
                                    </p:set>
                                    <p:animEffect transition="in" filter="dissolve">
                                      <p:cBhvr>
                                        <p:cTn id="7" dur="500"/>
                                        <p:tgtEl>
                                          <p:spTgt spid="30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08"/>
                                        </p:tgtEl>
                                        <p:attrNameLst>
                                          <p:attrName>style.visibility</p:attrName>
                                        </p:attrNameLst>
                                      </p:cBhvr>
                                      <p:to>
                                        <p:strVal val="visible"/>
                                      </p:to>
                                    </p:set>
                                    <p:animEffect transition="in" filter="dissolve">
                                      <p:cBhvr>
                                        <p:cTn id="12" dur="500"/>
                                        <p:tgtEl>
                                          <p:spTgt spid="3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108"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Picture 12" descr="C:\Documents and Settings\TEMP\My Documents\Umpire Stuff\Slot-RH_Batter.jpg"/>
          <p:cNvPicPr>
            <a:picLocks noChangeAspect="1" noChangeArrowheads="1"/>
          </p:cNvPicPr>
          <p:nvPr/>
        </p:nvPicPr>
        <p:blipFill>
          <a:blip r:embed="rId3"/>
          <a:srcRect/>
          <a:stretch>
            <a:fillRect/>
          </a:stretch>
        </p:blipFill>
        <p:spPr bwMode="auto">
          <a:xfrm>
            <a:off x="1812925" y="990600"/>
            <a:ext cx="6007100" cy="5043488"/>
          </a:xfrm>
          <a:prstGeom prst="rect">
            <a:avLst/>
          </a:prstGeom>
          <a:noFill/>
          <a:ln w="9525">
            <a:noFill/>
            <a:miter lim="800000"/>
            <a:headEnd/>
            <a:tailEnd/>
          </a:ln>
        </p:spPr>
      </p:pic>
      <p:sp>
        <p:nvSpPr>
          <p:cNvPr id="94210" name="Rectangle 2"/>
          <p:cNvSpPr>
            <a:spLocks noChangeArrowheads="1"/>
          </p:cNvSpPr>
          <p:nvPr/>
        </p:nvSpPr>
        <p:spPr bwMode="auto">
          <a:xfrm>
            <a:off x="1184275" y="127000"/>
            <a:ext cx="6757988" cy="690563"/>
          </a:xfrm>
          <a:prstGeom prst="rect">
            <a:avLst/>
          </a:prstGeom>
          <a:noFill/>
          <a:ln w="9525">
            <a:noFill/>
            <a:miter lim="800000"/>
            <a:headEnd/>
            <a:tailEnd/>
          </a:ln>
        </p:spPr>
        <p:txBody>
          <a:bodyPr anchor="ctr">
            <a:prstTxWarp prst="textNoShape">
              <a:avLst/>
            </a:prstTxWarp>
          </a:bodyPr>
          <a:lstStyle/>
          <a:p>
            <a:pPr algn="ctr"/>
            <a:r>
              <a:rPr lang="en-US" sz="2800">
                <a:latin typeface="Times New Roman" charset="0"/>
              </a:rPr>
              <a:t>Working the Plate—</a:t>
            </a:r>
            <a:r>
              <a:rPr lang="en-US" sz="2000">
                <a:latin typeface="Times New Roman" charset="0"/>
              </a:rPr>
              <a:t>The Box or Slot Stance, RH Batter</a:t>
            </a:r>
          </a:p>
        </p:txBody>
      </p:sp>
      <p:sp>
        <p:nvSpPr>
          <p:cNvPr id="94211" name="Line 6"/>
          <p:cNvSpPr>
            <a:spLocks noChangeShapeType="1"/>
          </p:cNvSpPr>
          <p:nvPr/>
        </p:nvSpPr>
        <p:spPr bwMode="auto">
          <a:xfrm>
            <a:off x="3852863" y="2228850"/>
            <a:ext cx="0" cy="854075"/>
          </a:xfrm>
          <a:prstGeom prst="line">
            <a:avLst/>
          </a:prstGeom>
          <a:noFill/>
          <a:ln w="57150">
            <a:solidFill>
              <a:schemeClr val="tx1"/>
            </a:solidFill>
            <a:prstDash val="sysDot"/>
            <a:round/>
            <a:headEnd/>
            <a:tailEnd/>
          </a:ln>
        </p:spPr>
        <p:txBody>
          <a:bodyPr>
            <a:prstTxWarp prst="textNoShape">
              <a:avLst/>
            </a:prstTxWarp>
          </a:bodyPr>
          <a:lstStyle/>
          <a:p>
            <a:endParaRPr lang="en-US"/>
          </a:p>
        </p:txBody>
      </p:sp>
      <p:sp>
        <p:nvSpPr>
          <p:cNvPr id="94212" name="Line 7"/>
          <p:cNvSpPr>
            <a:spLocks noChangeShapeType="1"/>
          </p:cNvSpPr>
          <p:nvPr/>
        </p:nvSpPr>
        <p:spPr bwMode="auto">
          <a:xfrm flipH="1">
            <a:off x="3171825" y="2276475"/>
            <a:ext cx="19050" cy="1330325"/>
          </a:xfrm>
          <a:prstGeom prst="line">
            <a:avLst/>
          </a:prstGeom>
          <a:noFill/>
          <a:ln w="57150">
            <a:solidFill>
              <a:schemeClr val="tx1"/>
            </a:solidFill>
            <a:prstDash val="sysDot"/>
            <a:round/>
            <a:headEnd/>
            <a:tailEnd/>
          </a:ln>
        </p:spPr>
        <p:txBody>
          <a:bodyPr>
            <a:prstTxWarp prst="textNoShape">
              <a:avLst/>
            </a:prstTxWarp>
          </a:bodyPr>
          <a:lstStyle/>
          <a:p>
            <a:endParaRPr lang="en-US"/>
          </a:p>
        </p:txBody>
      </p:sp>
      <p:sp>
        <p:nvSpPr>
          <p:cNvPr id="94213" name="Line 8"/>
          <p:cNvSpPr>
            <a:spLocks noChangeShapeType="1"/>
          </p:cNvSpPr>
          <p:nvPr/>
        </p:nvSpPr>
        <p:spPr bwMode="auto">
          <a:xfrm flipV="1">
            <a:off x="1787525" y="2408238"/>
            <a:ext cx="2027238"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94214" name="Rectangle 10"/>
          <p:cNvSpPr>
            <a:spLocks noChangeArrowheads="1"/>
          </p:cNvSpPr>
          <p:nvPr/>
        </p:nvSpPr>
        <p:spPr bwMode="auto">
          <a:xfrm>
            <a:off x="77788" y="2135188"/>
            <a:ext cx="1628775" cy="641350"/>
          </a:xfrm>
          <a:prstGeom prst="rect">
            <a:avLst/>
          </a:prstGeom>
          <a:noFill/>
          <a:ln w="9525">
            <a:noFill/>
            <a:miter lim="800000"/>
            <a:headEnd/>
            <a:tailEnd/>
          </a:ln>
        </p:spPr>
        <p:txBody>
          <a:bodyPr>
            <a:prstTxWarp prst="textNoShape">
              <a:avLst/>
            </a:prstTxWarp>
            <a:spAutoFit/>
          </a:bodyPr>
          <a:lstStyle/>
          <a:p>
            <a:pPr algn="ctr"/>
            <a:r>
              <a:rPr lang="en-US" sz="1800">
                <a:latin typeface="Times New Roman" charset="0"/>
              </a:rPr>
              <a:t>Back Line of </a:t>
            </a:r>
          </a:p>
          <a:p>
            <a:pPr algn="ctr"/>
            <a:r>
              <a:rPr lang="en-US" sz="1800">
                <a:latin typeface="Times New Roman" charset="0"/>
              </a:rPr>
              <a:t>Catcher’s Heel</a:t>
            </a:r>
          </a:p>
        </p:txBody>
      </p:sp>
      <p:sp>
        <p:nvSpPr>
          <p:cNvPr id="94215" name="Line 13"/>
          <p:cNvSpPr>
            <a:spLocks noChangeShapeType="1"/>
          </p:cNvSpPr>
          <p:nvPr/>
        </p:nvSpPr>
        <p:spPr bwMode="auto">
          <a:xfrm>
            <a:off x="1793875" y="3187700"/>
            <a:ext cx="1371600" cy="0"/>
          </a:xfrm>
          <a:prstGeom prst="line">
            <a:avLst/>
          </a:prstGeom>
          <a:noFill/>
          <a:ln w="38100">
            <a:solidFill>
              <a:schemeClr val="tx1"/>
            </a:solidFill>
            <a:round/>
            <a:headEnd/>
            <a:tailEnd type="triangle" w="med" len="med"/>
          </a:ln>
        </p:spPr>
        <p:txBody>
          <a:bodyPr>
            <a:prstTxWarp prst="textNoShape">
              <a:avLst/>
            </a:prstTxWarp>
          </a:bodyPr>
          <a:lstStyle/>
          <a:p>
            <a:endParaRPr lang="en-US"/>
          </a:p>
        </p:txBody>
      </p:sp>
      <p:sp>
        <p:nvSpPr>
          <p:cNvPr id="94216" name="Rectangle 14"/>
          <p:cNvSpPr>
            <a:spLocks noChangeArrowheads="1"/>
          </p:cNvSpPr>
          <p:nvPr/>
        </p:nvSpPr>
        <p:spPr bwMode="auto">
          <a:xfrm>
            <a:off x="127000" y="3021013"/>
            <a:ext cx="1533525" cy="641350"/>
          </a:xfrm>
          <a:prstGeom prst="rect">
            <a:avLst/>
          </a:prstGeom>
          <a:noFill/>
          <a:ln w="9525">
            <a:noFill/>
            <a:miter lim="800000"/>
            <a:headEnd/>
            <a:tailEnd/>
          </a:ln>
        </p:spPr>
        <p:txBody>
          <a:bodyPr>
            <a:prstTxWarp prst="textNoShape">
              <a:avLst/>
            </a:prstTxWarp>
            <a:spAutoFit/>
          </a:bodyPr>
          <a:lstStyle/>
          <a:p>
            <a:pPr algn="ctr"/>
            <a:r>
              <a:rPr lang="en-US" sz="1800">
                <a:latin typeface="Times New Roman" charset="0"/>
              </a:rPr>
              <a:t>Heel/Toe</a:t>
            </a:r>
          </a:p>
          <a:p>
            <a:pPr algn="ctr"/>
            <a:r>
              <a:rPr lang="en-US" sz="1800">
                <a:latin typeface="Times New Roman" charset="0"/>
              </a:rPr>
              <a:t>Relationship </a:t>
            </a:r>
          </a:p>
        </p:txBody>
      </p:sp>
      <p:sp>
        <p:nvSpPr>
          <p:cNvPr id="94217" name="Rectangle 15"/>
          <p:cNvSpPr>
            <a:spLocks noChangeArrowheads="1"/>
          </p:cNvSpPr>
          <p:nvPr/>
        </p:nvSpPr>
        <p:spPr bwMode="auto">
          <a:xfrm>
            <a:off x="6192838" y="2635250"/>
            <a:ext cx="6746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Slot</a:t>
            </a:r>
          </a:p>
        </p:txBody>
      </p:sp>
      <p:sp>
        <p:nvSpPr>
          <p:cNvPr id="94218" name="Rectangle 16"/>
          <p:cNvSpPr>
            <a:spLocks noChangeArrowheads="1"/>
          </p:cNvSpPr>
          <p:nvPr/>
        </p:nvSpPr>
        <p:spPr bwMode="auto">
          <a:xfrm>
            <a:off x="2943225" y="6186488"/>
            <a:ext cx="3246438" cy="519112"/>
          </a:xfrm>
          <a:prstGeom prst="rect">
            <a:avLst/>
          </a:prstGeom>
          <a:noFill/>
          <a:ln w="9525">
            <a:noFill/>
            <a:miter lim="800000"/>
            <a:headEnd/>
            <a:tailEnd/>
          </a:ln>
        </p:spPr>
        <p:txBody>
          <a:bodyPr wrap="none">
            <a:prstTxWarp prst="textNoShape">
              <a:avLst/>
            </a:prstTxWarp>
            <a:spAutoFit/>
          </a:bodyPr>
          <a:lstStyle/>
          <a:p>
            <a:r>
              <a:rPr lang="en-US" sz="2800">
                <a:latin typeface="Times New Roman" charset="0"/>
              </a:rPr>
              <a:t>The Proper Footwork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body" sz="half" idx="2"/>
          </p:nvPr>
        </p:nvSpPr>
        <p:spPr>
          <a:xfrm>
            <a:off x="4505325" y="1600200"/>
            <a:ext cx="4572000" cy="3511550"/>
          </a:xfrm>
        </p:spPr>
        <p:txBody>
          <a:bodyPr/>
          <a:lstStyle/>
          <a:p>
            <a:pPr eaLnBrk="1" hangingPunct="1">
              <a:spcBef>
                <a:spcPct val="0"/>
              </a:spcBef>
              <a:buFontTx/>
              <a:buNone/>
            </a:pPr>
            <a:r>
              <a:rPr lang="en-US" sz="2000" dirty="0">
                <a:latin typeface="Times New Roman" charset="0"/>
              </a:rPr>
              <a:t>Check Swing Mechanics</a:t>
            </a:r>
          </a:p>
          <a:p>
            <a:pPr eaLnBrk="1" hangingPunct="1">
              <a:spcBef>
                <a:spcPct val="0"/>
              </a:spcBef>
              <a:buFontTx/>
              <a:buNone/>
            </a:pPr>
            <a:endParaRPr lang="en-US" sz="1800" dirty="0">
              <a:latin typeface="Times New Roman" charset="0"/>
            </a:endParaRPr>
          </a:p>
          <a:p>
            <a:pPr eaLnBrk="1" hangingPunct="1">
              <a:spcBef>
                <a:spcPct val="0"/>
              </a:spcBef>
            </a:pPr>
            <a:r>
              <a:rPr lang="en-US" sz="1800" dirty="0">
                <a:latin typeface="Times New Roman" charset="0"/>
              </a:rPr>
              <a:t>For a right handed batter, point with left hand at batter and have a right hand in strike motion</a:t>
            </a:r>
          </a:p>
          <a:p>
            <a:pPr eaLnBrk="1" hangingPunct="1">
              <a:spcBef>
                <a:spcPct val="0"/>
              </a:spcBef>
            </a:pPr>
            <a:r>
              <a:rPr lang="en-US" sz="1800" dirty="0">
                <a:latin typeface="Times New Roman" charset="0"/>
              </a:rPr>
              <a:t>Verbalize, “Yes, He Went.”</a:t>
            </a:r>
          </a:p>
          <a:p>
            <a:pPr eaLnBrk="1" hangingPunct="1">
              <a:spcBef>
                <a:spcPct val="0"/>
              </a:spcBef>
            </a:pPr>
            <a:r>
              <a:rPr lang="en-US" sz="1800" dirty="0">
                <a:latin typeface="Times New Roman" charset="0"/>
              </a:rPr>
              <a:t>For a left handed batter, point with your right hand, and then come up with the strike motion </a:t>
            </a:r>
          </a:p>
          <a:p>
            <a:pPr eaLnBrk="1" hangingPunct="1">
              <a:spcBef>
                <a:spcPct val="0"/>
              </a:spcBef>
            </a:pPr>
            <a:r>
              <a:rPr lang="en-US" sz="1800" dirty="0">
                <a:latin typeface="Times New Roman" charset="0"/>
              </a:rPr>
              <a:t>Verbalize, “Yes, He Went.”</a:t>
            </a:r>
          </a:p>
          <a:p>
            <a:pPr eaLnBrk="1" hangingPunct="1">
              <a:spcBef>
                <a:spcPct val="0"/>
              </a:spcBef>
            </a:pPr>
            <a:r>
              <a:rPr lang="en-US" sz="1800" dirty="0">
                <a:latin typeface="Times New Roman" charset="0"/>
              </a:rPr>
              <a:t>If the batter does not swing, stay down and verbalize, </a:t>
            </a:r>
            <a:r>
              <a:rPr lang="en-US" sz="1800" dirty="0" smtClean="0">
                <a:latin typeface="Times New Roman" charset="0"/>
              </a:rPr>
              <a:t>“</a:t>
            </a:r>
            <a:r>
              <a:rPr lang="en-US" sz="1800" dirty="0">
                <a:latin typeface="Times New Roman" charset="0"/>
              </a:rPr>
              <a:t>B</a:t>
            </a:r>
            <a:r>
              <a:rPr lang="en-US" sz="1800" dirty="0" smtClean="0">
                <a:latin typeface="Times New Roman" charset="0"/>
              </a:rPr>
              <a:t>all</a:t>
            </a:r>
            <a:r>
              <a:rPr lang="en-US" sz="1800" dirty="0">
                <a:latin typeface="Times New Roman" charset="0"/>
              </a:rPr>
              <a:t>!</a:t>
            </a:r>
            <a:r>
              <a:rPr lang="en-US" sz="1800" dirty="0" smtClean="0">
                <a:latin typeface="Times New Roman" charset="0"/>
              </a:rPr>
              <a:t>”</a:t>
            </a:r>
            <a:endParaRPr lang="en-US" sz="2800" dirty="0"/>
          </a:p>
        </p:txBody>
      </p:sp>
      <p:sp>
        <p:nvSpPr>
          <p:cNvPr id="96258" name="Rectangle 5"/>
          <p:cNvSpPr>
            <a:spLocks noGrp="1" noChangeArrowheads="1"/>
          </p:cNvSpPr>
          <p:nvPr>
            <p:ph type="title"/>
          </p:nvPr>
        </p:nvSpPr>
        <p:spPr>
          <a:xfrm>
            <a:off x="457200" y="274638"/>
            <a:ext cx="8229600" cy="501650"/>
          </a:xfrm>
        </p:spPr>
        <p:txBody>
          <a:bodyPr/>
          <a:lstStyle/>
          <a:p>
            <a:pPr eaLnBrk="1" hangingPunct="1"/>
            <a:r>
              <a:rPr lang="en-US" sz="2800">
                <a:solidFill>
                  <a:schemeClr val="tx1"/>
                </a:solidFill>
                <a:latin typeface="Times New Roman" charset="0"/>
              </a:rPr>
              <a:t>Working the Plate—</a:t>
            </a:r>
            <a:r>
              <a:rPr lang="en-US" sz="2000">
                <a:solidFill>
                  <a:schemeClr val="tx1"/>
                </a:solidFill>
                <a:latin typeface="Times New Roman" charset="0"/>
              </a:rPr>
              <a:t>Check Swing</a:t>
            </a:r>
          </a:p>
        </p:txBody>
      </p:sp>
      <p:pic>
        <p:nvPicPr>
          <p:cNvPr id="99334" name="Picture 6" descr="C:\Documents and Settings\TEMP\My Documents\Umpire Stuff\Check Swing2.jpg"/>
          <p:cNvPicPr>
            <a:picLocks noGrp="1" noChangeAspect="1" noChangeArrowheads="1"/>
          </p:cNvPicPr>
          <p:nvPr>
            <p:ph type="clipArt" sz="half" idx="1"/>
          </p:nvPr>
        </p:nvPicPr>
        <p:blipFill>
          <a:blip r:embed="rId3"/>
          <a:srcRect l="8705" r="8661"/>
          <a:stretch>
            <a:fillRect/>
          </a:stretch>
        </p:blipFill>
        <p:spPr>
          <a:xfrm>
            <a:off x="190500" y="1663700"/>
            <a:ext cx="4038600" cy="43973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99334"/>
                                        </p:tgtEl>
                                        <p:attrNameLst>
                                          <p:attrName>style.visibility</p:attrName>
                                        </p:attrNameLst>
                                      </p:cBhvr>
                                      <p:to>
                                        <p:strVal val="visible"/>
                                      </p:to>
                                    </p:set>
                                    <p:animEffect transition="in" filter="box(out)">
                                      <p:cBhvr>
                                        <p:cTn id="7" dur="500"/>
                                        <p:tgtEl>
                                          <p:spTgt spid="993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32">
                                            <p:txEl>
                                              <p:pRg st="0" end="0"/>
                                            </p:txEl>
                                          </p:spTgt>
                                        </p:tgtEl>
                                        <p:attrNameLst>
                                          <p:attrName>style.visibility</p:attrName>
                                        </p:attrNameLst>
                                      </p:cBhvr>
                                      <p:to>
                                        <p:strVal val="visible"/>
                                      </p:to>
                                    </p:set>
                                    <p:animEffect transition="in" filter="dissolve">
                                      <p:cBhvr>
                                        <p:cTn id="12" dur="500"/>
                                        <p:tgtEl>
                                          <p:spTgt spid="9933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9332">
                                            <p:txEl>
                                              <p:pRg st="2" end="2"/>
                                            </p:txEl>
                                          </p:spTgt>
                                        </p:tgtEl>
                                        <p:attrNameLst>
                                          <p:attrName>style.visibility</p:attrName>
                                        </p:attrNameLst>
                                      </p:cBhvr>
                                      <p:to>
                                        <p:strVal val="visible"/>
                                      </p:to>
                                    </p:set>
                                    <p:animEffect transition="in" filter="dissolve">
                                      <p:cBhvr>
                                        <p:cTn id="17" dur="500"/>
                                        <p:tgtEl>
                                          <p:spTgt spid="993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9332">
                                            <p:txEl>
                                              <p:pRg st="3" end="3"/>
                                            </p:txEl>
                                          </p:spTgt>
                                        </p:tgtEl>
                                        <p:attrNameLst>
                                          <p:attrName>style.visibility</p:attrName>
                                        </p:attrNameLst>
                                      </p:cBhvr>
                                      <p:to>
                                        <p:strVal val="visible"/>
                                      </p:to>
                                    </p:set>
                                    <p:animEffect transition="in" filter="dissolve">
                                      <p:cBhvr>
                                        <p:cTn id="22" dur="500"/>
                                        <p:tgtEl>
                                          <p:spTgt spid="993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9332">
                                            <p:txEl>
                                              <p:pRg st="4" end="4"/>
                                            </p:txEl>
                                          </p:spTgt>
                                        </p:tgtEl>
                                        <p:attrNameLst>
                                          <p:attrName>style.visibility</p:attrName>
                                        </p:attrNameLst>
                                      </p:cBhvr>
                                      <p:to>
                                        <p:strVal val="visible"/>
                                      </p:to>
                                    </p:set>
                                    <p:animEffect transition="in" filter="dissolve">
                                      <p:cBhvr>
                                        <p:cTn id="27" dur="500"/>
                                        <p:tgtEl>
                                          <p:spTgt spid="9933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9332">
                                            <p:txEl>
                                              <p:pRg st="5" end="5"/>
                                            </p:txEl>
                                          </p:spTgt>
                                        </p:tgtEl>
                                        <p:attrNameLst>
                                          <p:attrName>style.visibility</p:attrName>
                                        </p:attrNameLst>
                                      </p:cBhvr>
                                      <p:to>
                                        <p:strVal val="visible"/>
                                      </p:to>
                                    </p:set>
                                    <p:animEffect transition="in" filter="dissolve">
                                      <p:cBhvr>
                                        <p:cTn id="32" dur="500"/>
                                        <p:tgtEl>
                                          <p:spTgt spid="9933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9332">
                                            <p:txEl>
                                              <p:pRg st="6" end="6"/>
                                            </p:txEl>
                                          </p:spTgt>
                                        </p:tgtEl>
                                        <p:attrNameLst>
                                          <p:attrName>style.visibility</p:attrName>
                                        </p:attrNameLst>
                                      </p:cBhvr>
                                      <p:to>
                                        <p:strVal val="visible"/>
                                      </p:to>
                                    </p:set>
                                    <p:animEffect transition="in" filter="dissolve">
                                      <p:cBhvr>
                                        <p:cTn id="37" dur="500"/>
                                        <p:tgtEl>
                                          <p:spTgt spid="993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026"/>
          <p:cNvSpPr>
            <a:spLocks noGrp="1" noChangeArrowheads="1"/>
          </p:cNvSpPr>
          <p:nvPr>
            <p:ph type="title"/>
          </p:nvPr>
        </p:nvSpPr>
        <p:spPr>
          <a:xfrm>
            <a:off x="457200" y="109538"/>
            <a:ext cx="8229600" cy="925512"/>
          </a:xfrm>
        </p:spPr>
        <p:txBody>
          <a:bodyPr/>
          <a:lstStyle/>
          <a:p>
            <a:pPr eaLnBrk="1" hangingPunct="1"/>
            <a:r>
              <a:rPr lang="en-US" sz="2800">
                <a:solidFill>
                  <a:schemeClr val="tx1"/>
                </a:solidFill>
                <a:latin typeface="Times New Roman" charset="0"/>
              </a:rPr>
              <a:t>Working the Plate—</a:t>
            </a:r>
            <a:r>
              <a:rPr lang="en-US" sz="2000">
                <a:latin typeface="Times New Roman" charset="0"/>
                <a:ea typeface="Times New Roman" charset="0"/>
                <a:cs typeface="Times New Roman" charset="0"/>
              </a:rPr>
              <a:t>Getting the Bat</a:t>
            </a:r>
            <a:r>
              <a:rPr lang="en-US" sz="2800">
                <a:latin typeface="Times New Roman" charset="0"/>
                <a:ea typeface="Times New Roman" charset="0"/>
                <a:cs typeface="Times New Roman" charset="0"/>
              </a:rPr>
              <a:t> </a:t>
            </a:r>
            <a:r>
              <a:rPr lang="en-US" sz="2000">
                <a:latin typeface="Times New Roman" charset="0"/>
                <a:ea typeface="Times New Roman" charset="0"/>
                <a:cs typeface="Times New Roman" charset="0"/>
              </a:rPr>
              <a:t>Away</a:t>
            </a:r>
            <a:r>
              <a:rPr lang="en-US" sz="2800">
                <a:latin typeface="Times New Roman" charset="0"/>
                <a:ea typeface="Times New Roman" charset="0"/>
                <a:cs typeface="Times New Roman" charset="0"/>
              </a:rPr>
              <a:t> </a:t>
            </a:r>
            <a:br>
              <a:rPr lang="en-US" sz="2800">
                <a:latin typeface="Times New Roman" charset="0"/>
                <a:ea typeface="Times New Roman" charset="0"/>
                <a:cs typeface="Times New Roman" charset="0"/>
              </a:rPr>
            </a:br>
            <a:r>
              <a:rPr lang="en-US" sz="2000">
                <a:latin typeface="Times New Roman" charset="0"/>
                <a:ea typeface="Times New Roman" charset="0"/>
                <a:cs typeface="Times New Roman" charset="0"/>
              </a:rPr>
              <a:t>When the Batter Leaves the Bat in Home Plate Area</a:t>
            </a:r>
          </a:p>
        </p:txBody>
      </p:sp>
      <p:sp>
        <p:nvSpPr>
          <p:cNvPr id="101380" name="Rectangle 1028"/>
          <p:cNvSpPr>
            <a:spLocks noGrp="1" noChangeArrowheads="1"/>
          </p:cNvSpPr>
          <p:nvPr>
            <p:ph type="body" sz="half" idx="2"/>
          </p:nvPr>
        </p:nvSpPr>
        <p:spPr>
          <a:xfrm>
            <a:off x="4648200" y="1600200"/>
            <a:ext cx="4495800" cy="4525963"/>
          </a:xfrm>
        </p:spPr>
        <p:txBody>
          <a:bodyPr/>
          <a:lstStyle/>
          <a:p>
            <a:pPr marL="533400" indent="-533400" eaLnBrk="1" hangingPunct="1">
              <a:lnSpc>
                <a:spcPct val="90000"/>
              </a:lnSpc>
            </a:pPr>
            <a:r>
              <a:rPr lang="en-US" sz="2000" dirty="0">
                <a:latin typeface="Times New Roman" charset="0"/>
              </a:rPr>
              <a:t>If possible, the umpire should get the bat away to prevent the runner from being hurt or stepped on by a player or umpire.</a:t>
            </a:r>
          </a:p>
          <a:p>
            <a:pPr marL="533400" indent="-533400" eaLnBrk="1" hangingPunct="1">
              <a:lnSpc>
                <a:spcPct val="90000"/>
              </a:lnSpc>
            </a:pPr>
            <a:r>
              <a:rPr lang="en-US" sz="2000" dirty="0">
                <a:latin typeface="Times New Roman" charset="0"/>
              </a:rPr>
              <a:t>Remember, the play is your first priority.  If you have time to get the bat away, do so.</a:t>
            </a:r>
          </a:p>
          <a:p>
            <a:pPr marL="533400" indent="-533400" eaLnBrk="1" hangingPunct="1">
              <a:lnSpc>
                <a:spcPct val="90000"/>
              </a:lnSpc>
            </a:pPr>
            <a:r>
              <a:rPr lang="en-US" sz="2000" dirty="0">
                <a:latin typeface="Times New Roman" charset="0"/>
                <a:ea typeface="Times New Roman" charset="0"/>
                <a:cs typeface="Times New Roman" charset="0"/>
              </a:rPr>
              <a:t>In getting the bat, the umpire should keep his eyes on the ball, </a:t>
            </a:r>
            <a:r>
              <a:rPr lang="en-US" sz="2000" dirty="0" smtClean="0">
                <a:latin typeface="Times New Roman" charset="0"/>
                <a:ea typeface="Times New Roman" charset="0"/>
                <a:cs typeface="Times New Roman" charset="0"/>
              </a:rPr>
              <a:t>bend </a:t>
            </a:r>
            <a:r>
              <a:rPr lang="en-US" sz="2000" dirty="0">
                <a:latin typeface="Times New Roman" charset="0"/>
                <a:ea typeface="Times New Roman" charset="0"/>
                <a:cs typeface="Times New Roman" charset="0"/>
              </a:rPr>
              <a:t>down and slide the bat along the ground away from the plate with his right hand.</a:t>
            </a:r>
          </a:p>
          <a:p>
            <a:pPr marL="533400" indent="-533400" eaLnBrk="1" hangingPunct="1">
              <a:lnSpc>
                <a:spcPct val="90000"/>
              </a:lnSpc>
            </a:pPr>
            <a:r>
              <a:rPr lang="en-US" sz="2000" dirty="0">
                <a:latin typeface="Times New Roman" charset="0"/>
                <a:ea typeface="Times New Roman" charset="0"/>
                <a:cs typeface="Times New Roman" charset="0"/>
              </a:rPr>
              <a:t>Do not throw the bat because it may hit the on-deck batter, a runner, or the batboy.</a:t>
            </a:r>
            <a:r>
              <a:rPr lang="en-US" sz="2000" dirty="0">
                <a:latin typeface="Times New Roman" charset="0"/>
              </a:rPr>
              <a:t> </a:t>
            </a:r>
          </a:p>
          <a:p>
            <a:pPr marL="533400" indent="-533400" eaLnBrk="1" hangingPunct="1">
              <a:lnSpc>
                <a:spcPct val="90000"/>
              </a:lnSpc>
            </a:pPr>
            <a:endParaRPr lang="en-US" sz="2400" dirty="0"/>
          </a:p>
        </p:txBody>
      </p:sp>
      <p:pic>
        <p:nvPicPr>
          <p:cNvPr id="101386" name="Picture 1034" descr="C:\Documents and Settings\TEMP\Application Data\Microsoft\Media Catalog\Bat2.jpg"/>
          <p:cNvPicPr>
            <a:picLocks noGrp="1" noChangeAspect="1" noChangeArrowheads="1"/>
          </p:cNvPicPr>
          <p:nvPr>
            <p:ph type="clipArt" sz="half" idx="1"/>
          </p:nvPr>
        </p:nvPicPr>
        <p:blipFill>
          <a:blip r:embed="rId3"/>
          <a:srcRect/>
          <a:stretch>
            <a:fillRect/>
          </a:stretch>
        </p:blipFill>
        <p:spPr>
          <a:xfrm>
            <a:off x="965200" y="1600200"/>
            <a:ext cx="3021013"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01386"/>
                                        </p:tgtEl>
                                        <p:attrNameLst>
                                          <p:attrName>style.visibility</p:attrName>
                                        </p:attrNameLst>
                                      </p:cBhvr>
                                      <p:to>
                                        <p:strVal val="visible"/>
                                      </p:to>
                                    </p:set>
                                    <p:animEffect transition="in" filter="box(out)">
                                      <p:cBhvr>
                                        <p:cTn id="7" dur="500"/>
                                        <p:tgtEl>
                                          <p:spTgt spid="1013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80">
                                            <p:txEl>
                                              <p:pRg st="0" end="0"/>
                                            </p:txEl>
                                          </p:spTgt>
                                        </p:tgtEl>
                                        <p:attrNameLst>
                                          <p:attrName>style.visibility</p:attrName>
                                        </p:attrNameLst>
                                      </p:cBhvr>
                                      <p:to>
                                        <p:strVal val="visible"/>
                                      </p:to>
                                    </p:set>
                                    <p:animEffect transition="in" filter="dissolve">
                                      <p:cBhvr>
                                        <p:cTn id="12" dur="500"/>
                                        <p:tgtEl>
                                          <p:spTgt spid="1013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1380">
                                            <p:txEl>
                                              <p:pRg st="1" end="1"/>
                                            </p:txEl>
                                          </p:spTgt>
                                        </p:tgtEl>
                                        <p:attrNameLst>
                                          <p:attrName>style.visibility</p:attrName>
                                        </p:attrNameLst>
                                      </p:cBhvr>
                                      <p:to>
                                        <p:strVal val="visible"/>
                                      </p:to>
                                    </p:set>
                                    <p:animEffect transition="in" filter="dissolve">
                                      <p:cBhvr>
                                        <p:cTn id="17" dur="500"/>
                                        <p:tgtEl>
                                          <p:spTgt spid="10138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1380">
                                            <p:txEl>
                                              <p:pRg st="2" end="2"/>
                                            </p:txEl>
                                          </p:spTgt>
                                        </p:tgtEl>
                                        <p:attrNameLst>
                                          <p:attrName>style.visibility</p:attrName>
                                        </p:attrNameLst>
                                      </p:cBhvr>
                                      <p:to>
                                        <p:strVal val="visible"/>
                                      </p:to>
                                    </p:set>
                                    <p:animEffect transition="in" filter="dissolve">
                                      <p:cBhvr>
                                        <p:cTn id="22" dur="500"/>
                                        <p:tgtEl>
                                          <p:spTgt spid="10138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1380">
                                            <p:txEl>
                                              <p:pRg st="3" end="3"/>
                                            </p:txEl>
                                          </p:spTgt>
                                        </p:tgtEl>
                                        <p:attrNameLst>
                                          <p:attrName>style.visibility</p:attrName>
                                        </p:attrNameLst>
                                      </p:cBhvr>
                                      <p:to>
                                        <p:strVal val="visible"/>
                                      </p:to>
                                    </p:set>
                                    <p:animEffect transition="in" filter="dissolve">
                                      <p:cBhvr>
                                        <p:cTn id="27" dur="500"/>
                                        <p:tgtEl>
                                          <p:spTgt spid="1013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a:xfrm>
            <a:off x="457200" y="150813"/>
            <a:ext cx="8229600" cy="566737"/>
          </a:xfrm>
        </p:spPr>
        <p:txBody>
          <a:bodyPr/>
          <a:lstStyle/>
          <a:p>
            <a:pPr eaLnBrk="1" hangingPunct="1"/>
            <a:r>
              <a:rPr lang="en-US" sz="2800">
                <a:solidFill>
                  <a:schemeClr val="tx1"/>
                </a:solidFill>
                <a:latin typeface="Times New Roman" charset="0"/>
              </a:rPr>
              <a:t>Working the Plate—</a:t>
            </a:r>
            <a:r>
              <a:rPr lang="en-US" sz="2800">
                <a:latin typeface="Times New Roman" charset="0"/>
                <a:ea typeface="Times New Roman" charset="0"/>
                <a:cs typeface="Times New Roman" charset="0"/>
              </a:rPr>
              <a:t> </a:t>
            </a:r>
            <a:r>
              <a:rPr lang="en-US" sz="2000">
                <a:latin typeface="Times New Roman" charset="0"/>
                <a:ea typeface="Times New Roman" charset="0"/>
                <a:cs typeface="Times New Roman" charset="0"/>
              </a:rPr>
              <a:t>Passed Balls and Wild Pitches</a:t>
            </a:r>
            <a:r>
              <a:rPr lang="en-US" sz="2800">
                <a:latin typeface="Times New Roman" charset="0"/>
              </a:rPr>
              <a:t> </a:t>
            </a:r>
          </a:p>
        </p:txBody>
      </p:sp>
      <p:sp>
        <p:nvSpPr>
          <p:cNvPr id="103428" name="Rectangle 4"/>
          <p:cNvSpPr>
            <a:spLocks noGrp="1" noChangeArrowheads="1"/>
          </p:cNvSpPr>
          <p:nvPr>
            <p:ph type="body" sz="half" idx="2"/>
          </p:nvPr>
        </p:nvSpPr>
        <p:spPr>
          <a:xfrm>
            <a:off x="4613275" y="2247900"/>
            <a:ext cx="4424363" cy="2319338"/>
          </a:xfrm>
        </p:spPr>
        <p:txBody>
          <a:bodyPr/>
          <a:lstStyle/>
          <a:p>
            <a:pPr eaLnBrk="1" hangingPunct="1"/>
            <a:r>
              <a:rPr lang="en-US" sz="2000">
                <a:latin typeface="Times New Roman" charset="0"/>
                <a:ea typeface="Times New Roman" charset="0"/>
                <a:cs typeface="Times New Roman" charset="0"/>
              </a:rPr>
              <a:t>Pivot to the opposite side the ball goes, and let the catcher go after the ball.  For a play back at the plate, be sure you are at the opposite side of the plate from the ball</a:t>
            </a:r>
            <a:r>
              <a:rPr lang="en-US" sz="2000">
                <a:latin typeface="Times New Roman" charset="0"/>
              </a:rPr>
              <a:t> </a:t>
            </a:r>
          </a:p>
        </p:txBody>
      </p:sp>
      <p:pic>
        <p:nvPicPr>
          <p:cNvPr id="103429" name="Picture 5" descr="C:\Documents and Settings\TEMP\Application Data\Microsoft\Media Catalog\Wild-Pitch-2.jpg"/>
          <p:cNvPicPr>
            <a:picLocks noGrp="1" noChangeAspect="1" noChangeArrowheads="1"/>
          </p:cNvPicPr>
          <p:nvPr>
            <p:ph type="clipArt" sz="half" idx="1"/>
          </p:nvPr>
        </p:nvPicPr>
        <p:blipFill>
          <a:blip r:embed="rId3"/>
          <a:srcRect/>
          <a:stretch>
            <a:fillRect/>
          </a:stretch>
        </p:blipFill>
        <p:spPr>
          <a:xfrm>
            <a:off x="209550" y="1893888"/>
            <a:ext cx="4038600" cy="30289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03429"/>
                                        </p:tgtEl>
                                        <p:attrNameLst>
                                          <p:attrName>style.visibility</p:attrName>
                                        </p:attrNameLst>
                                      </p:cBhvr>
                                      <p:to>
                                        <p:strVal val="visible"/>
                                      </p:to>
                                    </p:set>
                                    <p:animEffect transition="in" filter="box(out)">
                                      <p:cBhvr>
                                        <p:cTn id="7" dur="500"/>
                                        <p:tgtEl>
                                          <p:spTgt spid="1034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3428">
                                            <p:txEl>
                                              <p:pRg st="0" end="0"/>
                                            </p:txEl>
                                          </p:spTgt>
                                        </p:tgtEl>
                                        <p:attrNameLst>
                                          <p:attrName>style.visibility</p:attrName>
                                        </p:attrNameLst>
                                      </p:cBhvr>
                                      <p:to>
                                        <p:strVal val="visible"/>
                                      </p:to>
                                    </p:set>
                                    <p:animEffect transition="in" filter="dissolve">
                                      <p:cBhvr>
                                        <p:cTn id="12" dur="500"/>
                                        <p:tgtEl>
                                          <p:spTgt spid="1034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a:xfrm>
            <a:off x="457200" y="171450"/>
            <a:ext cx="8229600" cy="527050"/>
          </a:xfrm>
        </p:spPr>
        <p:txBody>
          <a:bodyPr/>
          <a:lstStyle/>
          <a:p>
            <a:pPr eaLnBrk="1" hangingPunct="1"/>
            <a:r>
              <a:rPr lang="en-US" sz="2800">
                <a:solidFill>
                  <a:schemeClr val="tx1"/>
                </a:solidFill>
                <a:latin typeface="Times New Roman" charset="0"/>
              </a:rPr>
              <a:t>Working the Plate—</a:t>
            </a:r>
            <a:r>
              <a:rPr lang="en-US" sz="2000">
                <a:latin typeface="Times New Roman" charset="0"/>
                <a:ea typeface="Times New Roman" charset="0"/>
                <a:cs typeface="Times New Roman" charset="0"/>
              </a:rPr>
              <a:t>Pop-Ups Behind the Plate</a:t>
            </a:r>
          </a:p>
        </p:txBody>
      </p:sp>
      <p:sp>
        <p:nvSpPr>
          <p:cNvPr id="105476" name="Rectangle 4"/>
          <p:cNvSpPr>
            <a:spLocks noGrp="1" noChangeArrowheads="1"/>
          </p:cNvSpPr>
          <p:nvPr>
            <p:ph type="body" sz="half" idx="2"/>
          </p:nvPr>
        </p:nvSpPr>
        <p:spPr>
          <a:xfrm>
            <a:off x="231775" y="1539875"/>
            <a:ext cx="4257675" cy="4525963"/>
          </a:xfrm>
        </p:spPr>
        <p:txBody>
          <a:bodyPr/>
          <a:lstStyle/>
          <a:p>
            <a:pPr eaLnBrk="1" hangingPunct="1">
              <a:lnSpc>
                <a:spcPct val="90000"/>
              </a:lnSpc>
            </a:pPr>
            <a:r>
              <a:rPr lang="en-US" sz="2000" dirty="0">
                <a:latin typeface="Times New Roman" charset="0"/>
                <a:ea typeface="Times New Roman" charset="0"/>
                <a:cs typeface="Times New Roman" charset="0"/>
              </a:rPr>
              <a:t>Pivot and let the catcher go after the ball, staying 12-16 feet away so you don’t interfere.</a:t>
            </a:r>
          </a:p>
          <a:p>
            <a:pPr eaLnBrk="1" hangingPunct="1">
              <a:lnSpc>
                <a:spcPct val="90000"/>
              </a:lnSpc>
              <a:buFontTx/>
              <a:buNone/>
            </a:pPr>
            <a:r>
              <a:rPr lang="en-US" sz="2000" dirty="0">
                <a:latin typeface="Times New Roman" charset="0"/>
                <a:ea typeface="Times New Roman" charset="0"/>
                <a:cs typeface="Times New Roman" charset="0"/>
              </a:rPr>
              <a:t> </a:t>
            </a:r>
          </a:p>
          <a:p>
            <a:pPr eaLnBrk="1" hangingPunct="1">
              <a:lnSpc>
                <a:spcPct val="90000"/>
              </a:lnSpc>
            </a:pPr>
            <a:r>
              <a:rPr lang="en-US" sz="2000" dirty="0">
                <a:latin typeface="Times New Roman" charset="0"/>
                <a:ea typeface="Times New Roman" charset="0"/>
                <a:cs typeface="Times New Roman" charset="0"/>
              </a:rPr>
              <a:t>If the ball is near the fence, be sure to get </a:t>
            </a:r>
            <a:r>
              <a:rPr lang="en-US" sz="2000" dirty="0" smtClean="0">
                <a:latin typeface="Times New Roman" charset="0"/>
                <a:ea typeface="Times New Roman" charset="0"/>
                <a:cs typeface="Times New Roman" charset="0"/>
              </a:rPr>
              <a:t>a line of sight </a:t>
            </a:r>
            <a:r>
              <a:rPr lang="en-US" sz="2000" dirty="0" smtClean="0">
                <a:latin typeface="Times New Roman" charset="0"/>
                <a:ea typeface="Times New Roman" charset="0"/>
                <a:cs typeface="Times New Roman" charset="0"/>
              </a:rPr>
              <a:t>between </a:t>
            </a:r>
            <a:r>
              <a:rPr lang="en-US" sz="2000" dirty="0">
                <a:latin typeface="Times New Roman" charset="0"/>
                <a:ea typeface="Times New Roman" charset="0"/>
                <a:cs typeface="Times New Roman" charset="0"/>
              </a:rPr>
              <a:t>the catcher and the fence and watch for interference or the catcher trapping the ball on the fence.</a:t>
            </a:r>
          </a:p>
          <a:p>
            <a:pPr eaLnBrk="1" hangingPunct="1">
              <a:lnSpc>
                <a:spcPct val="90000"/>
              </a:lnSpc>
              <a:buFontTx/>
              <a:buNone/>
            </a:pPr>
            <a:r>
              <a:rPr lang="en-US" sz="2000" dirty="0">
                <a:latin typeface="Times New Roman" charset="0"/>
                <a:ea typeface="Times New Roman" charset="0"/>
                <a:cs typeface="Times New Roman" charset="0"/>
              </a:rPr>
              <a:t> </a:t>
            </a:r>
          </a:p>
          <a:p>
            <a:pPr eaLnBrk="1" hangingPunct="1">
              <a:lnSpc>
                <a:spcPct val="90000"/>
              </a:lnSpc>
            </a:pPr>
            <a:r>
              <a:rPr lang="en-US" sz="2000" dirty="0">
                <a:latin typeface="Times New Roman" charset="0"/>
                <a:ea typeface="Times New Roman" charset="0"/>
                <a:cs typeface="Times New Roman" charset="0"/>
              </a:rPr>
              <a:t>If the pop-up would possibly come back toward fair territory, position yourself on a foul line or foul line extended to make the call.</a:t>
            </a:r>
          </a:p>
          <a:p>
            <a:pPr eaLnBrk="1" hangingPunct="1">
              <a:lnSpc>
                <a:spcPct val="90000"/>
              </a:lnSpc>
            </a:pPr>
            <a:endParaRPr lang="en-US" sz="2000" dirty="0">
              <a:latin typeface="Times New Roman" charset="0"/>
            </a:endParaRPr>
          </a:p>
        </p:txBody>
      </p:sp>
      <p:pic>
        <p:nvPicPr>
          <p:cNvPr id="105481" name="Picture 9" descr="C:\Documents and Settings\TEMP\Application Data\Microsoft\Media Catalog\Catcher8.jpg"/>
          <p:cNvPicPr>
            <a:picLocks noGrp="1" noChangeAspect="1" noChangeArrowheads="1"/>
          </p:cNvPicPr>
          <p:nvPr>
            <p:ph type="clipArt" sz="half" idx="1"/>
          </p:nvPr>
        </p:nvPicPr>
        <p:blipFill>
          <a:blip r:embed="rId3"/>
          <a:srcRect/>
          <a:stretch>
            <a:fillRect/>
          </a:stretch>
        </p:blipFill>
        <p:spPr>
          <a:xfrm>
            <a:off x="4897438" y="1539875"/>
            <a:ext cx="3998912"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05481"/>
                                        </p:tgtEl>
                                        <p:attrNameLst>
                                          <p:attrName>style.visibility</p:attrName>
                                        </p:attrNameLst>
                                      </p:cBhvr>
                                      <p:to>
                                        <p:strVal val="visible"/>
                                      </p:to>
                                    </p:set>
                                    <p:animEffect transition="in" filter="box(out)">
                                      <p:cBhvr>
                                        <p:cTn id="7" dur="500"/>
                                        <p:tgtEl>
                                          <p:spTgt spid="10548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6">
                                            <p:txEl>
                                              <p:pRg st="0" end="0"/>
                                            </p:txEl>
                                          </p:spTgt>
                                        </p:tgtEl>
                                        <p:attrNameLst>
                                          <p:attrName>style.visibility</p:attrName>
                                        </p:attrNameLst>
                                      </p:cBhvr>
                                      <p:to>
                                        <p:strVal val="visible"/>
                                      </p:to>
                                    </p:set>
                                    <p:animEffect transition="in" filter="dissolve">
                                      <p:cBhvr>
                                        <p:cTn id="12" dur="500"/>
                                        <p:tgtEl>
                                          <p:spTgt spid="1054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6">
                                            <p:txEl>
                                              <p:pRg st="1" end="1"/>
                                            </p:txEl>
                                          </p:spTgt>
                                        </p:tgtEl>
                                        <p:attrNameLst>
                                          <p:attrName>style.visibility</p:attrName>
                                        </p:attrNameLst>
                                      </p:cBhvr>
                                      <p:to>
                                        <p:strVal val="visible"/>
                                      </p:to>
                                    </p:set>
                                    <p:animEffect transition="in" filter="dissolve">
                                      <p:cBhvr>
                                        <p:cTn id="17" dur="500"/>
                                        <p:tgtEl>
                                          <p:spTgt spid="1054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6">
                                            <p:txEl>
                                              <p:pRg st="2" end="2"/>
                                            </p:txEl>
                                          </p:spTgt>
                                        </p:tgtEl>
                                        <p:attrNameLst>
                                          <p:attrName>style.visibility</p:attrName>
                                        </p:attrNameLst>
                                      </p:cBhvr>
                                      <p:to>
                                        <p:strVal val="visible"/>
                                      </p:to>
                                    </p:set>
                                    <p:animEffect transition="in" filter="dissolve">
                                      <p:cBhvr>
                                        <p:cTn id="22" dur="500"/>
                                        <p:tgtEl>
                                          <p:spTgt spid="1054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5476">
                                            <p:txEl>
                                              <p:pRg st="3" end="3"/>
                                            </p:txEl>
                                          </p:spTgt>
                                        </p:tgtEl>
                                        <p:attrNameLst>
                                          <p:attrName>style.visibility</p:attrName>
                                        </p:attrNameLst>
                                      </p:cBhvr>
                                      <p:to>
                                        <p:strVal val="visible"/>
                                      </p:to>
                                    </p:set>
                                    <p:animEffect transition="in" filter="dissolve">
                                      <p:cBhvr>
                                        <p:cTn id="27" dur="500"/>
                                        <p:tgtEl>
                                          <p:spTgt spid="10547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5476">
                                            <p:txEl>
                                              <p:pRg st="4" end="4"/>
                                            </p:txEl>
                                          </p:spTgt>
                                        </p:tgtEl>
                                        <p:attrNameLst>
                                          <p:attrName>style.visibility</p:attrName>
                                        </p:attrNameLst>
                                      </p:cBhvr>
                                      <p:to>
                                        <p:strVal val="visible"/>
                                      </p:to>
                                    </p:set>
                                    <p:animEffect transition="in" filter="dissolve">
                                      <p:cBhvr>
                                        <p:cTn id="32" dur="500"/>
                                        <p:tgtEl>
                                          <p:spTgt spid="1054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title"/>
          </p:nvPr>
        </p:nvSpPr>
        <p:spPr>
          <a:xfrm>
            <a:off x="1885950" y="74613"/>
            <a:ext cx="5370513" cy="690562"/>
          </a:xfrm>
        </p:spPr>
        <p:txBody>
          <a:bodyPr/>
          <a:lstStyle/>
          <a:p>
            <a:pPr eaLnBrk="1" hangingPunct="1"/>
            <a:r>
              <a:rPr lang="en-US" sz="2800">
                <a:solidFill>
                  <a:schemeClr val="tx1"/>
                </a:solidFill>
                <a:latin typeface="Times New Roman" charset="0"/>
              </a:rPr>
              <a:t>B-Position—</a:t>
            </a:r>
            <a:r>
              <a:rPr lang="en-US" sz="2000">
                <a:solidFill>
                  <a:schemeClr val="tx1"/>
                </a:solidFill>
                <a:latin typeface="Times New Roman" charset="0"/>
              </a:rPr>
              <a:t>Runner on 1</a:t>
            </a:r>
            <a:r>
              <a:rPr lang="en-US" sz="2000" baseline="30000">
                <a:solidFill>
                  <a:schemeClr val="tx1"/>
                </a:solidFill>
                <a:latin typeface="Times New Roman" charset="0"/>
              </a:rPr>
              <a:t>st</a:t>
            </a:r>
            <a:r>
              <a:rPr lang="en-US" sz="2000">
                <a:solidFill>
                  <a:schemeClr val="tx1"/>
                </a:solidFill>
                <a:latin typeface="Times New Roman" charset="0"/>
              </a:rPr>
              <a:t> Base</a:t>
            </a:r>
          </a:p>
        </p:txBody>
      </p:sp>
      <p:pic>
        <p:nvPicPr>
          <p:cNvPr id="22530"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423988" y="696913"/>
            <a:ext cx="6294437" cy="6000750"/>
          </a:xfrm>
          <a:prstGeom prst="rect">
            <a:avLst/>
          </a:prstGeom>
          <a:noFill/>
          <a:ln w="9525">
            <a:noFill/>
            <a:miter lim="800000"/>
            <a:headEnd/>
            <a:tailEnd/>
          </a:ln>
        </p:spPr>
      </p:pic>
      <p:sp>
        <p:nvSpPr>
          <p:cNvPr id="10248" name="AutoShape 8"/>
          <p:cNvSpPr>
            <a:spLocks noChangeArrowheads="1"/>
          </p:cNvSpPr>
          <p:nvPr/>
        </p:nvSpPr>
        <p:spPr bwMode="auto">
          <a:xfrm>
            <a:off x="4881563" y="2646363"/>
            <a:ext cx="309562" cy="371475"/>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10249" name="AutoShape 9"/>
          <p:cNvSpPr>
            <a:spLocks noChangeArrowheads="1"/>
          </p:cNvSpPr>
          <p:nvPr/>
        </p:nvSpPr>
        <p:spPr bwMode="auto">
          <a:xfrm>
            <a:off x="4378325" y="6313488"/>
            <a:ext cx="311150"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2533" name="AutoShape 10"/>
          <p:cNvSpPr>
            <a:spLocks noChangeArrowheads="1"/>
          </p:cNvSpPr>
          <p:nvPr/>
        </p:nvSpPr>
        <p:spPr bwMode="auto">
          <a:xfrm>
            <a:off x="6249988" y="3927475"/>
            <a:ext cx="185737"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34" name="AutoShape 11"/>
          <p:cNvSpPr>
            <a:spLocks noChangeArrowheads="1"/>
          </p:cNvSpPr>
          <p:nvPr/>
        </p:nvSpPr>
        <p:spPr bwMode="auto">
          <a:xfrm>
            <a:off x="5892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35" name="AutoShape 12"/>
          <p:cNvSpPr>
            <a:spLocks noChangeArrowheads="1"/>
          </p:cNvSpPr>
          <p:nvPr/>
        </p:nvSpPr>
        <p:spPr bwMode="auto">
          <a:xfrm>
            <a:off x="2492375" y="3176588"/>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36" name="AutoShape 13"/>
          <p:cNvSpPr>
            <a:spLocks noChangeArrowheads="1"/>
          </p:cNvSpPr>
          <p:nvPr/>
        </p:nvSpPr>
        <p:spPr bwMode="auto">
          <a:xfrm>
            <a:off x="2971800" y="1778000"/>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37" name="AutoShape 14"/>
          <p:cNvSpPr>
            <a:spLocks noChangeArrowheads="1"/>
          </p:cNvSpPr>
          <p:nvPr/>
        </p:nvSpPr>
        <p:spPr bwMode="auto">
          <a:xfrm>
            <a:off x="4441825" y="3724275"/>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38" name="AutoShape 15"/>
          <p:cNvSpPr>
            <a:spLocks noChangeArrowheads="1"/>
          </p:cNvSpPr>
          <p:nvPr/>
        </p:nvSpPr>
        <p:spPr bwMode="auto">
          <a:xfrm>
            <a:off x="4441825" y="6030913"/>
            <a:ext cx="185738"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39" name="AutoShape 17"/>
          <p:cNvSpPr>
            <a:spLocks noChangeArrowheads="1"/>
          </p:cNvSpPr>
          <p:nvPr/>
        </p:nvSpPr>
        <p:spPr bwMode="auto">
          <a:xfrm>
            <a:off x="6151563" y="3295650"/>
            <a:ext cx="18573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2540" name="AutoShape 22"/>
          <p:cNvSpPr>
            <a:spLocks noChangeArrowheads="1"/>
          </p:cNvSpPr>
          <p:nvPr/>
        </p:nvSpPr>
        <p:spPr bwMode="auto">
          <a:xfrm>
            <a:off x="4213225" y="5778500"/>
            <a:ext cx="185738"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10271" name="AutoShape 31"/>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2542" name="AutoShape 32"/>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43" name="Text Box 33"/>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22544" name="Text Box 34"/>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22545" name="AutoShape 35"/>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2546" name="Text Box 36"/>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dissolve">
                                      <p:cBhvr>
                                        <p:cTn id="7"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5" name="AutoShape 21"/>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4578" name="AutoShape 22"/>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79" name="Text Box 23"/>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24580" name="Text Box 24"/>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24581" name="AutoShape 25"/>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4582" name="Text Box 26"/>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24583" name="Picture 7"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11272" name="AutoShape 8"/>
          <p:cNvSpPr>
            <a:spLocks noChangeArrowheads="1"/>
          </p:cNvSpPr>
          <p:nvPr/>
        </p:nvSpPr>
        <p:spPr bwMode="auto">
          <a:xfrm>
            <a:off x="3877469" y="2433638"/>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11273" name="AutoShape 9"/>
          <p:cNvSpPr>
            <a:spLocks noChangeArrowheads="1"/>
          </p:cNvSpPr>
          <p:nvPr/>
        </p:nvSpPr>
        <p:spPr bwMode="auto">
          <a:xfrm>
            <a:off x="4432300" y="6338888"/>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4586" name="AutoShape 10"/>
          <p:cNvSpPr>
            <a:spLocks noChangeArrowheads="1"/>
          </p:cNvSpPr>
          <p:nvPr/>
        </p:nvSpPr>
        <p:spPr bwMode="auto">
          <a:xfrm>
            <a:off x="6308725" y="3741738"/>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87" name="AutoShape 11"/>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88" name="AutoShape 12"/>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89" name="AutoShape 13"/>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90" name="AutoShape 14"/>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91" name="AutoShape 15"/>
          <p:cNvSpPr>
            <a:spLocks noChangeArrowheads="1"/>
          </p:cNvSpPr>
          <p:nvPr/>
        </p:nvSpPr>
        <p:spPr bwMode="auto">
          <a:xfrm>
            <a:off x="4497388" y="600551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92" name="AutoShape 17"/>
          <p:cNvSpPr>
            <a:spLocks noChangeArrowheads="1"/>
          </p:cNvSpPr>
          <p:nvPr/>
        </p:nvSpPr>
        <p:spPr bwMode="auto">
          <a:xfrm>
            <a:off x="6318250" y="3254375"/>
            <a:ext cx="190500"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4593" name="AutoShape 19"/>
          <p:cNvSpPr>
            <a:spLocks noChangeArrowheads="1"/>
          </p:cNvSpPr>
          <p:nvPr/>
        </p:nvSpPr>
        <p:spPr bwMode="auto">
          <a:xfrm>
            <a:off x="4037013" y="1814513"/>
            <a:ext cx="190500" cy="236537"/>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4594" name="AutoShape 20"/>
          <p:cNvSpPr>
            <a:spLocks noChangeArrowheads="1"/>
          </p:cNvSpPr>
          <p:nvPr/>
        </p:nvSpPr>
        <p:spPr bwMode="auto">
          <a:xfrm>
            <a:off x="2409825" y="4102100"/>
            <a:ext cx="190500" cy="238125"/>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4595" name="AutoShape 29"/>
          <p:cNvSpPr>
            <a:spLocks noChangeArrowheads="1"/>
          </p:cNvSpPr>
          <p:nvPr/>
        </p:nvSpPr>
        <p:spPr bwMode="auto">
          <a:xfrm>
            <a:off x="4271963" y="5702300"/>
            <a:ext cx="192087"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4596" name="Rectangle 3"/>
          <p:cNvSpPr>
            <a:spLocks noGrp="1" noChangeArrowheads="1"/>
          </p:cNvSpPr>
          <p:nvPr>
            <p:ph type="title"/>
          </p:nvPr>
        </p:nvSpPr>
        <p:spPr>
          <a:xfrm>
            <a:off x="1112838" y="60325"/>
            <a:ext cx="6927850" cy="692150"/>
          </a:xfrm>
        </p:spPr>
        <p:txBody>
          <a:bodyPr/>
          <a:lstStyle/>
          <a:p>
            <a:pPr eaLnBrk="1" hangingPunct="1"/>
            <a:r>
              <a:rPr lang="en-US" sz="2800">
                <a:solidFill>
                  <a:schemeClr val="tx1"/>
                </a:solidFill>
                <a:latin typeface="Times New Roman" charset="0"/>
              </a:rPr>
              <a:t>C-Position—</a:t>
            </a:r>
            <a:r>
              <a:rPr lang="en-US" sz="2000">
                <a:solidFill>
                  <a:schemeClr val="tx1"/>
                </a:solidFill>
                <a:latin typeface="Times New Roman" charset="0"/>
              </a:rPr>
              <a:t>Multiple</a:t>
            </a:r>
            <a:r>
              <a:rPr lang="en-US" sz="2800">
                <a:solidFill>
                  <a:schemeClr val="tx1"/>
                </a:solidFill>
                <a:latin typeface="Times New Roman" charset="0"/>
              </a:rPr>
              <a:t> </a:t>
            </a:r>
            <a:r>
              <a:rPr lang="en-US" sz="2000">
                <a:solidFill>
                  <a:schemeClr val="tx1"/>
                </a:solidFill>
                <a:latin typeface="Times New Roman" charset="0"/>
              </a:rPr>
              <a:t>Runners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dissolve">
                                      <p:cBhvr>
                                        <p:cTn id="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title"/>
          </p:nvPr>
        </p:nvSpPr>
        <p:spPr>
          <a:xfrm>
            <a:off x="1885950" y="82550"/>
            <a:ext cx="5370513" cy="690563"/>
          </a:xfrm>
        </p:spPr>
        <p:txBody>
          <a:bodyPr/>
          <a:lstStyle/>
          <a:p>
            <a:pPr eaLnBrk="1" hangingPunct="1"/>
            <a:r>
              <a:rPr lang="en-US" sz="2800">
                <a:solidFill>
                  <a:schemeClr val="tx1"/>
                </a:solidFill>
                <a:latin typeface="Times New Roman" charset="0"/>
              </a:rPr>
              <a:t>Ball to 3</a:t>
            </a:r>
            <a:r>
              <a:rPr lang="en-US" sz="2800" baseline="30000">
                <a:solidFill>
                  <a:schemeClr val="tx1"/>
                </a:solidFill>
                <a:latin typeface="Times New Roman" charset="0"/>
              </a:rPr>
              <a:t>rd</a:t>
            </a:r>
            <a:r>
              <a:rPr lang="en-US" sz="2800">
                <a:solidFill>
                  <a:schemeClr val="tx1"/>
                </a:solidFill>
                <a:latin typeface="Times New Roman" charset="0"/>
              </a:rPr>
              <a:t> Base</a:t>
            </a:r>
          </a:p>
        </p:txBody>
      </p:sp>
      <p:sp>
        <p:nvSpPr>
          <p:cNvPr id="24582"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6627"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28"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26629"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26630"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6631"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26632"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24589"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4590"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6635" name="AutoShape 15"/>
          <p:cNvSpPr>
            <a:spLocks noChangeArrowheads="1"/>
          </p:cNvSpPr>
          <p:nvPr/>
        </p:nvSpPr>
        <p:spPr bwMode="auto">
          <a:xfrm>
            <a:off x="6308725" y="3619500"/>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36"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37" name="AutoShape 17"/>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38"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39"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6640"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4597" name="Line 21"/>
          <p:cNvSpPr>
            <a:spLocks noChangeShapeType="1"/>
          </p:cNvSpPr>
          <p:nvPr/>
        </p:nvSpPr>
        <p:spPr bwMode="auto">
          <a:xfrm flipH="1" flipV="1">
            <a:off x="2647950" y="3265488"/>
            <a:ext cx="1924050" cy="2446337"/>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24598" name="Line 22"/>
          <p:cNvSpPr>
            <a:spLocks noChangeShapeType="1"/>
          </p:cNvSpPr>
          <p:nvPr/>
        </p:nvSpPr>
        <p:spPr bwMode="auto">
          <a:xfrm>
            <a:off x="2647950" y="3206750"/>
            <a:ext cx="3835400" cy="533400"/>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24599" name="Arc 23"/>
          <p:cNvSpPr>
            <a:spLocks/>
          </p:cNvSpPr>
          <p:nvPr/>
        </p:nvSpPr>
        <p:spPr bwMode="auto">
          <a:xfrm rot="-6073943">
            <a:off x="6176169" y="3290094"/>
            <a:ext cx="314325" cy="293687"/>
          </a:xfrm>
          <a:custGeom>
            <a:avLst/>
            <a:gdLst>
              <a:gd name="T0" fmla="*/ 0 w 21600"/>
              <a:gd name="T1" fmla="*/ 0 h 21600"/>
              <a:gd name="T2" fmla="*/ 968622348 w 21600"/>
              <a:gd name="T3" fmla="*/ 738206177 h 21600"/>
              <a:gd name="T4" fmla="*/ 0 w 21600"/>
              <a:gd name="T5" fmla="*/ 73820617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24600" name="Text Box 24"/>
          <p:cNvSpPr txBox="1">
            <a:spLocks noChangeArrowheads="1"/>
          </p:cNvSpPr>
          <p:nvPr/>
        </p:nvSpPr>
        <p:spPr bwMode="auto">
          <a:xfrm>
            <a:off x="6373813" y="3241675"/>
            <a:ext cx="501650" cy="304800"/>
          </a:xfrm>
          <a:prstGeom prst="rect">
            <a:avLst/>
          </a:prstGeom>
          <a:noFill/>
          <a:ln w="9525">
            <a:noFill/>
            <a:miter lim="800000"/>
            <a:headEnd/>
            <a:tailEnd/>
          </a:ln>
        </p:spPr>
        <p:txBody>
          <a:bodyPr wrap="none">
            <a:prstTxWarp prst="textNoShape">
              <a:avLst/>
            </a:prstTxWarp>
            <a:spAutoFit/>
          </a:bodyPr>
          <a:lstStyle/>
          <a:p>
            <a:r>
              <a:rPr lang="en-US" sz="1400" b="1"/>
              <a:t>90</a:t>
            </a:r>
            <a:r>
              <a:rPr lang="en-US" sz="1400" b="1">
                <a:latin typeface="Wingdings 3" charset="2"/>
                <a:ea typeface="Times New Roman" charset="0"/>
                <a:cs typeface="Times New Roman" charset="0"/>
                <a:sym typeface="Symbol" charset="2"/>
              </a:rPr>
              <a:t></a:t>
            </a:r>
            <a:r>
              <a:rPr lang="en-US" sz="1400" b="1"/>
              <a:t> </a:t>
            </a:r>
          </a:p>
        </p:txBody>
      </p:sp>
      <p:sp>
        <p:nvSpPr>
          <p:cNvPr id="24601" name="Line 25"/>
          <p:cNvSpPr>
            <a:spLocks noChangeShapeType="1"/>
          </p:cNvSpPr>
          <p:nvPr/>
        </p:nvSpPr>
        <p:spPr bwMode="auto">
          <a:xfrm flipV="1">
            <a:off x="4572000" y="4962525"/>
            <a:ext cx="814388" cy="596900"/>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24602" name="Line 26"/>
          <p:cNvSpPr>
            <a:spLocks noChangeShapeType="1"/>
          </p:cNvSpPr>
          <p:nvPr/>
        </p:nvSpPr>
        <p:spPr bwMode="auto">
          <a:xfrm flipH="1">
            <a:off x="6472238" y="3240088"/>
            <a:ext cx="985837"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26647" name="Line 27"/>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26648" name="Line 28"/>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26649" name="AutoShape 31"/>
          <p:cNvSpPr>
            <a:spLocks noChangeArrowheads="1"/>
          </p:cNvSpPr>
          <p:nvPr/>
        </p:nvSpPr>
        <p:spPr bwMode="auto">
          <a:xfrm>
            <a:off x="4260850" y="5724525"/>
            <a:ext cx="192088"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4609" name="Arc 33"/>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97"/>
                                        </p:tgtEl>
                                        <p:attrNameLst>
                                          <p:attrName>style.visibility</p:attrName>
                                        </p:attrNameLst>
                                      </p:cBhvr>
                                      <p:to>
                                        <p:strVal val="visible"/>
                                      </p:to>
                                    </p:set>
                                    <p:animEffect transition="in" filter="checkerboard(across)">
                                      <p:cBhvr>
                                        <p:cTn id="7" dur="500"/>
                                        <p:tgtEl>
                                          <p:spTgt spid="245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02"/>
                                        </p:tgtEl>
                                        <p:attrNameLst>
                                          <p:attrName>style.visibility</p:attrName>
                                        </p:attrNameLst>
                                      </p:cBhvr>
                                      <p:to>
                                        <p:strVal val="visible"/>
                                      </p:to>
                                    </p:set>
                                    <p:animEffect transition="in" filter="dissolve">
                                      <p:cBhvr>
                                        <p:cTn id="12" dur="500"/>
                                        <p:tgtEl>
                                          <p:spTgt spid="2460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599"/>
                                        </p:tgtEl>
                                        <p:attrNameLst>
                                          <p:attrName>style.visibility</p:attrName>
                                        </p:attrNameLst>
                                      </p:cBhvr>
                                      <p:to>
                                        <p:strVal val="visible"/>
                                      </p:to>
                                    </p:set>
                                    <p:animEffect transition="in" filter="dissolve">
                                      <p:cBhvr>
                                        <p:cTn id="17" dur="500"/>
                                        <p:tgtEl>
                                          <p:spTgt spid="2459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600"/>
                                        </p:tgtEl>
                                        <p:attrNameLst>
                                          <p:attrName>style.visibility</p:attrName>
                                        </p:attrNameLst>
                                      </p:cBhvr>
                                      <p:to>
                                        <p:strVal val="visible"/>
                                      </p:to>
                                    </p:set>
                                    <p:animEffect transition="in" filter="dissolve">
                                      <p:cBhvr>
                                        <p:cTn id="22" dur="500"/>
                                        <p:tgtEl>
                                          <p:spTgt spid="2460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598"/>
                                        </p:tgtEl>
                                        <p:attrNameLst>
                                          <p:attrName>style.visibility</p:attrName>
                                        </p:attrNameLst>
                                      </p:cBhvr>
                                      <p:to>
                                        <p:strVal val="visible"/>
                                      </p:to>
                                    </p:set>
                                    <p:animEffect transition="in" filter="checkerboard(across)">
                                      <p:cBhvr>
                                        <p:cTn id="27" dur="500"/>
                                        <p:tgtEl>
                                          <p:spTgt spid="2459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4609"/>
                                        </p:tgtEl>
                                        <p:attrNameLst>
                                          <p:attrName>style.visibility</p:attrName>
                                        </p:attrNameLst>
                                      </p:cBhvr>
                                      <p:to>
                                        <p:strVal val="visible"/>
                                      </p:to>
                                    </p:set>
                                    <p:animEffect transition="in" filter="dissolve">
                                      <p:cBhvr>
                                        <p:cTn id="32" dur="500"/>
                                        <p:tgtEl>
                                          <p:spTgt spid="2460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4601"/>
                                        </p:tgtEl>
                                        <p:attrNameLst>
                                          <p:attrName>style.visibility</p:attrName>
                                        </p:attrNameLst>
                                      </p:cBhvr>
                                      <p:to>
                                        <p:strVal val="visible"/>
                                      </p:to>
                                    </p:set>
                                    <p:animEffect transition="in" filter="dissolve">
                                      <p:cBhvr>
                                        <p:cTn id="37" dur="500"/>
                                        <p:tgtEl>
                                          <p:spTgt spid="24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7" grpId="0" animBg="1"/>
      <p:bldP spid="24598" grpId="0" animBg="1"/>
      <p:bldP spid="24599" grpId="0" animBg="1"/>
      <p:bldP spid="24600" grpId="0" autoUpdateAnimBg="0"/>
      <p:bldP spid="24601" grpId="0" animBg="1"/>
      <p:bldP spid="24602" grpId="0" animBg="1"/>
      <p:bldP spid="2460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title"/>
          </p:nvPr>
        </p:nvSpPr>
        <p:spPr>
          <a:xfrm>
            <a:off x="1885950" y="82550"/>
            <a:ext cx="5370513" cy="690563"/>
          </a:xfrm>
        </p:spPr>
        <p:txBody>
          <a:bodyPr/>
          <a:lstStyle/>
          <a:p>
            <a:pPr eaLnBrk="1" hangingPunct="1"/>
            <a:r>
              <a:rPr lang="en-US" sz="2800">
                <a:solidFill>
                  <a:schemeClr val="tx1"/>
                </a:solidFill>
                <a:latin typeface="Times New Roman" charset="0"/>
              </a:rPr>
              <a:t>Ball to Shortstop</a:t>
            </a:r>
          </a:p>
        </p:txBody>
      </p:sp>
      <p:sp>
        <p:nvSpPr>
          <p:cNvPr id="19462"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8675"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76"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28677"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28678"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8679"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28680"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19469" name="AutoShape 13"/>
          <p:cNvSpPr>
            <a:spLocks noChangeArrowheads="1"/>
          </p:cNvSpPr>
          <p:nvPr/>
        </p:nvSpPr>
        <p:spPr bwMode="auto">
          <a:xfrm>
            <a:off x="7512050" y="3016250"/>
            <a:ext cx="319088"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19470"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8683" name="AutoShape 15"/>
          <p:cNvSpPr>
            <a:spLocks noChangeArrowheads="1"/>
          </p:cNvSpPr>
          <p:nvPr/>
        </p:nvSpPr>
        <p:spPr bwMode="auto">
          <a:xfrm>
            <a:off x="6330950" y="3586163"/>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84"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85" name="AutoShape 17"/>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86"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87"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8688"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19482" name="Line 26"/>
          <p:cNvSpPr>
            <a:spLocks noChangeShapeType="1"/>
          </p:cNvSpPr>
          <p:nvPr/>
        </p:nvSpPr>
        <p:spPr bwMode="auto">
          <a:xfrm flipH="1" flipV="1">
            <a:off x="3098800" y="1887538"/>
            <a:ext cx="1473200" cy="3824287"/>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19483" name="Line 27"/>
          <p:cNvSpPr>
            <a:spLocks noChangeShapeType="1"/>
          </p:cNvSpPr>
          <p:nvPr/>
        </p:nvSpPr>
        <p:spPr bwMode="auto">
          <a:xfrm>
            <a:off x="3194050" y="1935163"/>
            <a:ext cx="3289300" cy="1804987"/>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19484" name="Arc 28"/>
          <p:cNvSpPr>
            <a:spLocks/>
          </p:cNvSpPr>
          <p:nvPr/>
        </p:nvSpPr>
        <p:spPr bwMode="auto">
          <a:xfrm rot="-6073943">
            <a:off x="6176169" y="3290094"/>
            <a:ext cx="314325" cy="293687"/>
          </a:xfrm>
          <a:custGeom>
            <a:avLst/>
            <a:gdLst>
              <a:gd name="T0" fmla="*/ 0 w 21600"/>
              <a:gd name="T1" fmla="*/ 0 h 21600"/>
              <a:gd name="T2" fmla="*/ 968622348 w 21600"/>
              <a:gd name="T3" fmla="*/ 738206177 h 21600"/>
              <a:gd name="T4" fmla="*/ 0 w 21600"/>
              <a:gd name="T5" fmla="*/ 73820617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
        <p:nvSpPr>
          <p:cNvPr id="19485" name="Text Box 29"/>
          <p:cNvSpPr txBox="1">
            <a:spLocks noChangeArrowheads="1"/>
          </p:cNvSpPr>
          <p:nvPr/>
        </p:nvSpPr>
        <p:spPr bwMode="auto">
          <a:xfrm>
            <a:off x="6373813" y="3241675"/>
            <a:ext cx="501650" cy="304800"/>
          </a:xfrm>
          <a:prstGeom prst="rect">
            <a:avLst/>
          </a:prstGeom>
          <a:noFill/>
          <a:ln w="9525">
            <a:noFill/>
            <a:miter lim="800000"/>
            <a:headEnd/>
            <a:tailEnd/>
          </a:ln>
        </p:spPr>
        <p:txBody>
          <a:bodyPr wrap="none">
            <a:prstTxWarp prst="textNoShape">
              <a:avLst/>
            </a:prstTxWarp>
            <a:spAutoFit/>
          </a:bodyPr>
          <a:lstStyle/>
          <a:p>
            <a:r>
              <a:rPr lang="en-US" sz="1400" b="1"/>
              <a:t>90</a:t>
            </a:r>
            <a:r>
              <a:rPr lang="en-US" sz="1400" b="1">
                <a:latin typeface="Wingdings 3" charset="2"/>
                <a:ea typeface="Times New Roman" charset="0"/>
                <a:cs typeface="Times New Roman" charset="0"/>
                <a:sym typeface="Symbol" charset="2"/>
              </a:rPr>
              <a:t></a:t>
            </a:r>
            <a:r>
              <a:rPr lang="en-US" sz="1400" b="1"/>
              <a:t> </a:t>
            </a:r>
          </a:p>
        </p:txBody>
      </p:sp>
      <p:sp>
        <p:nvSpPr>
          <p:cNvPr id="19486" name="Line 30"/>
          <p:cNvSpPr>
            <a:spLocks noChangeShapeType="1"/>
          </p:cNvSpPr>
          <p:nvPr/>
        </p:nvSpPr>
        <p:spPr bwMode="auto">
          <a:xfrm flipV="1">
            <a:off x="4572000" y="4891088"/>
            <a:ext cx="795338" cy="652462"/>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19487" name="Line 31"/>
          <p:cNvSpPr>
            <a:spLocks noChangeShapeType="1"/>
          </p:cNvSpPr>
          <p:nvPr/>
        </p:nvSpPr>
        <p:spPr bwMode="auto">
          <a:xfrm flipH="1">
            <a:off x="6578600" y="3216276"/>
            <a:ext cx="985837" cy="1587"/>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28695" name="Line 32"/>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28696" name="Line 33"/>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28697" name="AutoShape 36"/>
          <p:cNvSpPr>
            <a:spLocks noChangeArrowheads="1"/>
          </p:cNvSpPr>
          <p:nvPr/>
        </p:nvSpPr>
        <p:spPr bwMode="auto">
          <a:xfrm>
            <a:off x="4260850" y="5724525"/>
            <a:ext cx="192088"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19493" name="Arc 37"/>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82"/>
                                        </p:tgtEl>
                                        <p:attrNameLst>
                                          <p:attrName>style.visibility</p:attrName>
                                        </p:attrNameLst>
                                      </p:cBhvr>
                                      <p:to>
                                        <p:strVal val="visible"/>
                                      </p:to>
                                    </p:set>
                                    <p:animEffect transition="in" filter="checkerboard(across)">
                                      <p:cBhvr>
                                        <p:cTn id="7" dur="500"/>
                                        <p:tgtEl>
                                          <p:spTgt spid="1948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87"/>
                                        </p:tgtEl>
                                        <p:attrNameLst>
                                          <p:attrName>style.visibility</p:attrName>
                                        </p:attrNameLst>
                                      </p:cBhvr>
                                      <p:to>
                                        <p:strVal val="visible"/>
                                      </p:to>
                                    </p:set>
                                    <p:animEffect transition="in" filter="dissolve">
                                      <p:cBhvr>
                                        <p:cTn id="12" dur="500"/>
                                        <p:tgtEl>
                                          <p:spTgt spid="1948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84"/>
                                        </p:tgtEl>
                                        <p:attrNameLst>
                                          <p:attrName>style.visibility</p:attrName>
                                        </p:attrNameLst>
                                      </p:cBhvr>
                                      <p:to>
                                        <p:strVal val="visible"/>
                                      </p:to>
                                    </p:set>
                                    <p:animEffect transition="in" filter="dissolve">
                                      <p:cBhvr>
                                        <p:cTn id="17" dur="500"/>
                                        <p:tgtEl>
                                          <p:spTgt spid="1948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85"/>
                                        </p:tgtEl>
                                        <p:attrNameLst>
                                          <p:attrName>style.visibility</p:attrName>
                                        </p:attrNameLst>
                                      </p:cBhvr>
                                      <p:to>
                                        <p:strVal val="visible"/>
                                      </p:to>
                                    </p:set>
                                    <p:animEffect transition="in" filter="dissolve">
                                      <p:cBhvr>
                                        <p:cTn id="22" dur="500"/>
                                        <p:tgtEl>
                                          <p:spTgt spid="1948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483"/>
                                        </p:tgtEl>
                                        <p:attrNameLst>
                                          <p:attrName>style.visibility</p:attrName>
                                        </p:attrNameLst>
                                      </p:cBhvr>
                                      <p:to>
                                        <p:strVal val="visible"/>
                                      </p:to>
                                    </p:set>
                                    <p:animEffect transition="in" filter="checkerboard(across)">
                                      <p:cBhvr>
                                        <p:cTn id="27" dur="500"/>
                                        <p:tgtEl>
                                          <p:spTgt spid="1948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493"/>
                                        </p:tgtEl>
                                        <p:attrNameLst>
                                          <p:attrName>style.visibility</p:attrName>
                                        </p:attrNameLst>
                                      </p:cBhvr>
                                      <p:to>
                                        <p:strVal val="visible"/>
                                      </p:to>
                                    </p:set>
                                    <p:animEffect transition="in" filter="dissolve">
                                      <p:cBhvr>
                                        <p:cTn id="32" dur="500"/>
                                        <p:tgtEl>
                                          <p:spTgt spid="1949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86"/>
                                        </p:tgtEl>
                                        <p:attrNameLst>
                                          <p:attrName>style.visibility</p:attrName>
                                        </p:attrNameLst>
                                      </p:cBhvr>
                                      <p:to>
                                        <p:strVal val="visible"/>
                                      </p:to>
                                    </p:set>
                                    <p:animEffect transition="in" filter="dissolve">
                                      <p:cBhvr>
                                        <p:cTn id="37" dur="500"/>
                                        <p:tgtEl>
                                          <p:spTgt spid="19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2" grpId="0" animBg="1"/>
      <p:bldP spid="19483" grpId="0" animBg="1"/>
      <p:bldP spid="19484" grpId="0" animBg="1"/>
      <p:bldP spid="19485" grpId="0" autoUpdateAnimBg="0"/>
      <p:bldP spid="19486" grpId="0" animBg="1"/>
      <p:bldP spid="19487" grpId="0" animBg="1"/>
      <p:bldP spid="1949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title"/>
          </p:nvPr>
        </p:nvSpPr>
        <p:spPr>
          <a:xfrm>
            <a:off x="1885950" y="82550"/>
            <a:ext cx="5370513" cy="690563"/>
          </a:xfrm>
        </p:spPr>
        <p:txBody>
          <a:bodyPr/>
          <a:lstStyle/>
          <a:p>
            <a:pPr eaLnBrk="1" hangingPunct="1"/>
            <a:r>
              <a:rPr lang="en-US" sz="2800">
                <a:solidFill>
                  <a:schemeClr val="tx1"/>
                </a:solidFill>
                <a:latin typeface="Times New Roman" charset="0"/>
              </a:rPr>
              <a:t>Ball to 2</a:t>
            </a:r>
            <a:r>
              <a:rPr lang="en-US" sz="2800" baseline="30000">
                <a:solidFill>
                  <a:schemeClr val="tx1"/>
                </a:solidFill>
                <a:latin typeface="Times New Roman" charset="0"/>
              </a:rPr>
              <a:t>nd</a:t>
            </a:r>
            <a:r>
              <a:rPr lang="en-US" sz="2800">
                <a:solidFill>
                  <a:schemeClr val="tx1"/>
                </a:solidFill>
                <a:latin typeface="Times New Roman" charset="0"/>
              </a:rPr>
              <a:t> Base</a:t>
            </a:r>
          </a:p>
        </p:txBody>
      </p:sp>
      <p:sp>
        <p:nvSpPr>
          <p:cNvPr id="22534" name="AutoShape 6"/>
          <p:cNvSpPr>
            <a:spLocks noChangeArrowheads="1"/>
          </p:cNvSpPr>
          <p:nvPr/>
        </p:nvSpPr>
        <p:spPr bwMode="auto">
          <a:xfrm>
            <a:off x="44450" y="5434013"/>
            <a:ext cx="225425" cy="257175"/>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0723" name="AutoShape 7"/>
          <p:cNvSpPr>
            <a:spLocks noChangeArrowheads="1"/>
          </p:cNvSpPr>
          <p:nvPr/>
        </p:nvSpPr>
        <p:spPr bwMode="auto">
          <a:xfrm>
            <a:off x="88900" y="5940425"/>
            <a:ext cx="134938" cy="165100"/>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24" name="Text Box 8"/>
          <p:cNvSpPr txBox="1">
            <a:spLocks noChangeArrowheads="1"/>
          </p:cNvSpPr>
          <p:nvPr/>
        </p:nvSpPr>
        <p:spPr bwMode="auto">
          <a:xfrm>
            <a:off x="414338" y="5354638"/>
            <a:ext cx="1233487"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Umpires</a:t>
            </a:r>
          </a:p>
        </p:txBody>
      </p:sp>
      <p:sp>
        <p:nvSpPr>
          <p:cNvPr id="30725" name="Text Box 9"/>
          <p:cNvSpPr txBox="1">
            <a:spLocks noChangeArrowheads="1"/>
          </p:cNvSpPr>
          <p:nvPr/>
        </p:nvSpPr>
        <p:spPr bwMode="auto">
          <a:xfrm>
            <a:off x="414338" y="5784850"/>
            <a:ext cx="1166812"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Fielders</a:t>
            </a:r>
          </a:p>
        </p:txBody>
      </p:sp>
      <p:sp>
        <p:nvSpPr>
          <p:cNvPr id="30726" name="AutoShape 10"/>
          <p:cNvSpPr>
            <a:spLocks noChangeArrowheads="1"/>
          </p:cNvSpPr>
          <p:nvPr/>
        </p:nvSpPr>
        <p:spPr bwMode="auto">
          <a:xfrm>
            <a:off x="88900" y="6380163"/>
            <a:ext cx="134938" cy="165100"/>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30727" name="Text Box 11"/>
          <p:cNvSpPr txBox="1">
            <a:spLocks noChangeArrowheads="1"/>
          </p:cNvSpPr>
          <p:nvPr/>
        </p:nvSpPr>
        <p:spPr bwMode="auto">
          <a:xfrm>
            <a:off x="414338" y="6203950"/>
            <a:ext cx="1911350" cy="457200"/>
          </a:xfrm>
          <a:prstGeom prst="rect">
            <a:avLst/>
          </a:prstGeom>
          <a:noFill/>
          <a:ln w="9525">
            <a:noFill/>
            <a:miter lim="800000"/>
            <a:headEnd/>
            <a:tailEnd/>
          </a:ln>
        </p:spPr>
        <p:txBody>
          <a:bodyPr wrap="none">
            <a:prstTxWarp prst="textNoShape">
              <a:avLst/>
            </a:prstTxWarp>
            <a:spAutoFit/>
          </a:bodyPr>
          <a:lstStyle/>
          <a:p>
            <a:r>
              <a:rPr lang="en-US">
                <a:latin typeface="Times New Roman" charset="0"/>
              </a:rPr>
              <a:t>Batter/Runner</a:t>
            </a:r>
          </a:p>
        </p:txBody>
      </p:sp>
      <p:pic>
        <p:nvPicPr>
          <p:cNvPr id="30728" name="Picture 12" descr="C:\Documents and Settings\TEMP\My Documents\Umpire Stuff\BB-Diamond-8.jpg"/>
          <p:cNvPicPr>
            <a:picLocks noChangeAspect="1" noChangeArrowheads="1"/>
          </p:cNvPicPr>
          <p:nvPr/>
        </p:nvPicPr>
        <p:blipFill>
          <a:blip r:embed="rId3">
            <a:clrChange>
              <a:clrFrom>
                <a:srgbClr val="009E00"/>
              </a:clrFrom>
              <a:clrTo>
                <a:srgbClr val="009E00">
                  <a:alpha val="0"/>
                </a:srgbClr>
              </a:clrTo>
            </a:clrChange>
          </a:blip>
          <a:srcRect/>
          <a:stretch>
            <a:fillRect/>
          </a:stretch>
        </p:blipFill>
        <p:spPr bwMode="auto">
          <a:xfrm>
            <a:off x="1393825" y="627063"/>
            <a:ext cx="6472238" cy="5992812"/>
          </a:xfrm>
          <a:prstGeom prst="rect">
            <a:avLst/>
          </a:prstGeom>
          <a:noFill/>
          <a:ln w="9525">
            <a:noFill/>
            <a:miter lim="800000"/>
            <a:headEnd/>
            <a:tailEnd/>
          </a:ln>
        </p:spPr>
      </p:pic>
      <p:sp>
        <p:nvSpPr>
          <p:cNvPr id="22541" name="AutoShape 13"/>
          <p:cNvSpPr>
            <a:spLocks noChangeArrowheads="1"/>
          </p:cNvSpPr>
          <p:nvPr/>
        </p:nvSpPr>
        <p:spPr bwMode="auto">
          <a:xfrm>
            <a:off x="7456488" y="3060700"/>
            <a:ext cx="319087" cy="368300"/>
          </a:xfrm>
          <a:prstGeom prst="star5">
            <a:avLst/>
          </a:prstGeom>
          <a:solidFill>
            <a:schemeClr val="accent2"/>
          </a:solidFill>
          <a:ln w="9525">
            <a:miter lim="800000"/>
            <a:headEnd/>
            <a:tailEnd/>
          </a:ln>
          <a:effectLst/>
          <a:scene3d>
            <a:camera prst="legacyPerspectiveBottom"/>
            <a:lightRig rig="legacyFlat3" dir="t"/>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22542" name="AutoShape 14"/>
          <p:cNvSpPr>
            <a:spLocks noChangeArrowheads="1"/>
          </p:cNvSpPr>
          <p:nvPr/>
        </p:nvSpPr>
        <p:spPr bwMode="auto">
          <a:xfrm>
            <a:off x="4432300" y="6227763"/>
            <a:ext cx="319088" cy="369887"/>
          </a:xfrm>
          <a:prstGeom prst="star5">
            <a:avLst/>
          </a:prstGeom>
          <a:solidFill>
            <a:srgbClr val="000099"/>
          </a:solidFill>
          <a:ln w="9525">
            <a:miter lim="800000"/>
            <a:headEnd/>
            <a:tailEnd/>
          </a:ln>
          <a:effectLst/>
          <a:scene3d>
            <a:camera prst="legacyPerspectiveBottom"/>
            <a:lightRig rig="legacyFlat3" dir="b"/>
          </a:scene3d>
          <a:sp3d extrusionH="277800" prstMaterial="legacyMatte">
            <a:bevelT w="13500" h="13500" prst="angle"/>
            <a:bevelB w="13500" h="13500" prst="angle"/>
            <a:extrusionClr>
              <a:schemeClr val="bg2"/>
            </a:extrusionClr>
          </a:sp3d>
        </p:spPr>
        <p:txBody>
          <a:bodyPr wrap="none" anchor="ctr">
            <a:flatTx/>
          </a:bodyPr>
          <a:lstStyle/>
          <a:p>
            <a:pPr>
              <a:defRPr/>
            </a:pPr>
            <a:endParaRPr lang="en-US" sz="1800">
              <a:ea typeface="+mn-ea"/>
              <a:cs typeface="+mn-cs"/>
            </a:endParaRPr>
          </a:p>
        </p:txBody>
      </p:sp>
      <p:sp>
        <p:nvSpPr>
          <p:cNvPr id="30731" name="AutoShape 15"/>
          <p:cNvSpPr>
            <a:spLocks noChangeArrowheads="1"/>
          </p:cNvSpPr>
          <p:nvPr/>
        </p:nvSpPr>
        <p:spPr bwMode="auto">
          <a:xfrm>
            <a:off x="6353175" y="3530600"/>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32" name="AutoShape 16"/>
          <p:cNvSpPr>
            <a:spLocks noChangeArrowheads="1"/>
          </p:cNvSpPr>
          <p:nvPr/>
        </p:nvSpPr>
        <p:spPr bwMode="auto">
          <a:xfrm>
            <a:off x="5989638" y="1706563"/>
            <a:ext cx="190500"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33" name="AutoShape 17"/>
          <p:cNvSpPr>
            <a:spLocks noChangeArrowheads="1"/>
          </p:cNvSpPr>
          <p:nvPr/>
        </p:nvSpPr>
        <p:spPr bwMode="auto">
          <a:xfrm>
            <a:off x="2492375" y="3103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34" name="AutoShape 18"/>
          <p:cNvSpPr>
            <a:spLocks noChangeArrowheads="1"/>
          </p:cNvSpPr>
          <p:nvPr/>
        </p:nvSpPr>
        <p:spPr bwMode="auto">
          <a:xfrm>
            <a:off x="2984500" y="1706563"/>
            <a:ext cx="192088" cy="236537"/>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35" name="AutoShape 19"/>
          <p:cNvSpPr>
            <a:spLocks noChangeArrowheads="1"/>
          </p:cNvSpPr>
          <p:nvPr/>
        </p:nvSpPr>
        <p:spPr bwMode="auto">
          <a:xfrm>
            <a:off x="4497388" y="3651250"/>
            <a:ext cx="190500" cy="236538"/>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30736" name="AutoShape 20"/>
          <p:cNvSpPr>
            <a:spLocks noChangeArrowheads="1"/>
          </p:cNvSpPr>
          <p:nvPr/>
        </p:nvSpPr>
        <p:spPr bwMode="auto">
          <a:xfrm>
            <a:off x="4497388" y="5972175"/>
            <a:ext cx="190500" cy="238125"/>
          </a:xfrm>
          <a:prstGeom prst="flowChartSummingJunction">
            <a:avLst/>
          </a:prstGeom>
          <a:solidFill>
            <a:srgbClr val="FF3300"/>
          </a:solidFill>
          <a:ln w="9525">
            <a:solidFill>
              <a:srgbClr val="000099"/>
            </a:solidFill>
            <a:round/>
            <a:headEnd/>
            <a:tailEnd/>
          </a:ln>
        </p:spPr>
        <p:txBody>
          <a:bodyPr wrap="none" anchor="ctr">
            <a:prstTxWarp prst="textNoShape">
              <a:avLst/>
            </a:prstTxWarp>
          </a:bodyPr>
          <a:lstStyle/>
          <a:p>
            <a:endParaRPr lang="en-US" sz="1800"/>
          </a:p>
        </p:txBody>
      </p:sp>
      <p:sp>
        <p:nvSpPr>
          <p:cNvPr id="22549" name="Line 21"/>
          <p:cNvSpPr>
            <a:spLocks noChangeShapeType="1"/>
          </p:cNvSpPr>
          <p:nvPr/>
        </p:nvSpPr>
        <p:spPr bwMode="auto">
          <a:xfrm flipV="1">
            <a:off x="4572000" y="1958975"/>
            <a:ext cx="1447800" cy="3752850"/>
          </a:xfrm>
          <a:prstGeom prst="line">
            <a:avLst/>
          </a:prstGeom>
          <a:noFill/>
          <a:ln w="28575">
            <a:solidFill>
              <a:schemeClr val="tx1"/>
            </a:solidFill>
            <a:prstDash val="dash"/>
            <a:round/>
            <a:headEnd/>
            <a:tailEnd type="triangle" w="med" len="med"/>
          </a:ln>
        </p:spPr>
        <p:txBody>
          <a:bodyPr>
            <a:prstTxWarp prst="textNoShape">
              <a:avLst/>
            </a:prstTxWarp>
          </a:bodyPr>
          <a:lstStyle/>
          <a:p>
            <a:endParaRPr lang="en-US"/>
          </a:p>
        </p:txBody>
      </p:sp>
      <p:sp>
        <p:nvSpPr>
          <p:cNvPr id="22550" name="Line 22"/>
          <p:cNvSpPr>
            <a:spLocks noChangeShapeType="1"/>
          </p:cNvSpPr>
          <p:nvPr/>
        </p:nvSpPr>
        <p:spPr bwMode="auto">
          <a:xfrm>
            <a:off x="6127750" y="2008188"/>
            <a:ext cx="331788" cy="1743075"/>
          </a:xfrm>
          <a:prstGeom prst="line">
            <a:avLst/>
          </a:prstGeom>
          <a:noFill/>
          <a:ln w="38100">
            <a:solidFill>
              <a:schemeClr val="tx1"/>
            </a:solidFill>
            <a:prstDash val="sysDot"/>
            <a:round/>
            <a:headEnd/>
            <a:tailEnd type="triangle" w="med" len="med"/>
          </a:ln>
        </p:spPr>
        <p:txBody>
          <a:bodyPr>
            <a:prstTxWarp prst="textNoShape">
              <a:avLst/>
            </a:prstTxWarp>
          </a:bodyPr>
          <a:lstStyle/>
          <a:p>
            <a:endParaRPr lang="en-US"/>
          </a:p>
        </p:txBody>
      </p:sp>
      <p:sp>
        <p:nvSpPr>
          <p:cNvPr id="22553" name="Line 25"/>
          <p:cNvSpPr>
            <a:spLocks noChangeShapeType="1"/>
          </p:cNvSpPr>
          <p:nvPr/>
        </p:nvSpPr>
        <p:spPr bwMode="auto">
          <a:xfrm flipV="1">
            <a:off x="4572000" y="4879975"/>
            <a:ext cx="771525" cy="665163"/>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22554" name="Line 26"/>
          <p:cNvSpPr>
            <a:spLocks noChangeShapeType="1"/>
          </p:cNvSpPr>
          <p:nvPr/>
        </p:nvSpPr>
        <p:spPr bwMode="auto">
          <a:xfrm flipH="1" flipV="1">
            <a:off x="6894513" y="2844800"/>
            <a:ext cx="450850" cy="319088"/>
          </a:xfrm>
          <a:prstGeom prst="line">
            <a:avLst/>
          </a:prstGeom>
          <a:noFill/>
          <a:ln w="57150">
            <a:solidFill>
              <a:schemeClr val="tx1"/>
            </a:solidFill>
            <a:round/>
            <a:headEnd/>
            <a:tailEnd type="triangle" w="med" len="med"/>
          </a:ln>
        </p:spPr>
        <p:txBody>
          <a:bodyPr>
            <a:prstTxWarp prst="textNoShape">
              <a:avLst/>
            </a:prstTxWarp>
          </a:bodyPr>
          <a:lstStyle/>
          <a:p>
            <a:endParaRPr lang="en-US"/>
          </a:p>
        </p:txBody>
      </p:sp>
      <p:sp>
        <p:nvSpPr>
          <p:cNvPr id="30741" name="Line 27"/>
          <p:cNvSpPr>
            <a:spLocks noChangeShapeType="1"/>
          </p:cNvSpPr>
          <p:nvPr/>
        </p:nvSpPr>
        <p:spPr bwMode="auto">
          <a:xfrm>
            <a:off x="5676900" y="4833938"/>
            <a:ext cx="117475" cy="106362"/>
          </a:xfrm>
          <a:prstGeom prst="line">
            <a:avLst/>
          </a:prstGeom>
          <a:noFill/>
          <a:ln w="57150">
            <a:solidFill>
              <a:schemeClr val="bg1"/>
            </a:solidFill>
            <a:round/>
            <a:headEnd/>
            <a:tailEnd/>
          </a:ln>
        </p:spPr>
        <p:txBody>
          <a:bodyPr>
            <a:prstTxWarp prst="textNoShape">
              <a:avLst/>
            </a:prstTxWarp>
          </a:bodyPr>
          <a:lstStyle/>
          <a:p>
            <a:endParaRPr lang="en-US"/>
          </a:p>
        </p:txBody>
      </p:sp>
      <p:sp>
        <p:nvSpPr>
          <p:cNvPr id="30742" name="Line 28"/>
          <p:cNvSpPr>
            <a:spLocks noChangeShapeType="1"/>
          </p:cNvSpPr>
          <p:nvPr/>
        </p:nvSpPr>
        <p:spPr bwMode="auto">
          <a:xfrm flipH="1">
            <a:off x="5757863" y="3836988"/>
            <a:ext cx="1081087" cy="1079500"/>
          </a:xfrm>
          <a:prstGeom prst="line">
            <a:avLst/>
          </a:prstGeom>
          <a:noFill/>
          <a:ln w="57150">
            <a:solidFill>
              <a:schemeClr val="bg1"/>
            </a:solidFill>
            <a:round/>
            <a:headEnd/>
            <a:tailEnd/>
          </a:ln>
        </p:spPr>
        <p:txBody>
          <a:bodyPr>
            <a:prstTxWarp prst="textNoShape">
              <a:avLst/>
            </a:prstTxWarp>
          </a:bodyPr>
          <a:lstStyle/>
          <a:p>
            <a:endParaRPr lang="en-US"/>
          </a:p>
        </p:txBody>
      </p:sp>
      <p:sp>
        <p:nvSpPr>
          <p:cNvPr id="30743" name="AutoShape 31"/>
          <p:cNvSpPr>
            <a:spLocks noChangeArrowheads="1"/>
          </p:cNvSpPr>
          <p:nvPr/>
        </p:nvSpPr>
        <p:spPr bwMode="auto">
          <a:xfrm>
            <a:off x="4260850" y="5724525"/>
            <a:ext cx="192088" cy="236538"/>
          </a:xfrm>
          <a:prstGeom prst="flowChartSummingJunction">
            <a:avLst/>
          </a:prstGeom>
          <a:solidFill>
            <a:srgbClr val="FFFF00"/>
          </a:solidFill>
          <a:ln w="9525">
            <a:solidFill>
              <a:srgbClr val="000099"/>
            </a:solidFill>
            <a:round/>
            <a:headEnd/>
            <a:tailEnd/>
          </a:ln>
        </p:spPr>
        <p:txBody>
          <a:bodyPr wrap="none" anchor="ctr">
            <a:prstTxWarp prst="textNoShape">
              <a:avLst/>
            </a:prstTxWarp>
          </a:bodyPr>
          <a:lstStyle/>
          <a:p>
            <a:endParaRPr lang="en-US" sz="1800"/>
          </a:p>
        </p:txBody>
      </p:sp>
      <p:sp>
        <p:nvSpPr>
          <p:cNvPr id="22560" name="Arc 32"/>
          <p:cNvSpPr>
            <a:spLocks/>
          </p:cNvSpPr>
          <p:nvPr/>
        </p:nvSpPr>
        <p:spPr bwMode="auto">
          <a:xfrm rot="-6073943">
            <a:off x="4102100" y="5635625"/>
            <a:ext cx="549275" cy="434975"/>
          </a:xfrm>
          <a:custGeom>
            <a:avLst/>
            <a:gdLst>
              <a:gd name="T0" fmla="*/ 0 w 37722"/>
              <a:gd name="T1" fmla="*/ 1188172978 h 21600"/>
              <a:gd name="T2" fmla="*/ 1695802122 w 37722"/>
              <a:gd name="T3" fmla="*/ 2147483647 h 21600"/>
              <a:gd name="T4" fmla="*/ 724769921 w 37722"/>
              <a:gd name="T5" fmla="*/ 2147483647 h 21600"/>
              <a:gd name="T6" fmla="*/ 0 60000 65536"/>
              <a:gd name="T7" fmla="*/ 0 60000 65536"/>
              <a:gd name="T8" fmla="*/ 0 60000 65536"/>
              <a:gd name="T9" fmla="*/ 0 w 37722"/>
              <a:gd name="T10" fmla="*/ 0 h 21600"/>
              <a:gd name="T11" fmla="*/ 37722 w 37722"/>
              <a:gd name="T12" fmla="*/ 21600 h 21600"/>
            </a:gdLst>
            <a:ahLst/>
            <a:cxnLst>
              <a:cxn ang="T6">
                <a:pos x="T0" y="T1"/>
              </a:cxn>
              <a:cxn ang="T7">
                <a:pos x="T2" y="T3"/>
              </a:cxn>
              <a:cxn ang="T8">
                <a:pos x="T4" y="T5"/>
              </a:cxn>
            </a:cxnLst>
            <a:rect l="T9" t="T10" r="T11" b="T12"/>
            <a:pathLst>
              <a:path w="37722" h="21600" fill="none" extrusionOk="0">
                <a:moveTo>
                  <a:pt x="-1" y="7224"/>
                </a:moveTo>
                <a:cubicBezTo>
                  <a:pt x="4098" y="2628"/>
                  <a:pt x="9963" y="-1"/>
                  <a:pt x="16122" y="0"/>
                </a:cubicBezTo>
                <a:cubicBezTo>
                  <a:pt x="28051" y="0"/>
                  <a:pt x="37722" y="9670"/>
                  <a:pt x="37722" y="21600"/>
                </a:cubicBezTo>
              </a:path>
              <a:path w="37722" h="21600" stroke="0" extrusionOk="0">
                <a:moveTo>
                  <a:pt x="-1" y="7224"/>
                </a:moveTo>
                <a:cubicBezTo>
                  <a:pt x="4098" y="2628"/>
                  <a:pt x="9963" y="-1"/>
                  <a:pt x="16122" y="0"/>
                </a:cubicBezTo>
                <a:cubicBezTo>
                  <a:pt x="28051" y="0"/>
                  <a:pt x="37722" y="9670"/>
                  <a:pt x="37722" y="21600"/>
                </a:cubicBezTo>
                <a:lnTo>
                  <a:pt x="16122" y="21600"/>
                </a:lnTo>
                <a:close/>
              </a:path>
            </a:pathLst>
          </a:custGeom>
          <a:noFill/>
          <a:ln w="57150">
            <a:solidFill>
              <a:schemeClr val="tx1"/>
            </a:solidFill>
            <a:round/>
            <a:headEnd/>
            <a:tailEnd/>
          </a:ln>
        </p:spPr>
        <p:txBody>
          <a:bodyPr wrap="none" anchor="ctr">
            <a:prstTxWarp prst="textNoShape">
              <a:avLst/>
            </a:prstTxWarp>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49"/>
                                        </p:tgtEl>
                                        <p:attrNameLst>
                                          <p:attrName>style.visibility</p:attrName>
                                        </p:attrNameLst>
                                      </p:cBhvr>
                                      <p:to>
                                        <p:strVal val="visible"/>
                                      </p:to>
                                    </p:set>
                                    <p:animEffect transition="in" filter="checkerboard(across)">
                                      <p:cBhvr>
                                        <p:cTn id="7" dur="500"/>
                                        <p:tgtEl>
                                          <p:spTgt spid="225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54"/>
                                        </p:tgtEl>
                                        <p:attrNameLst>
                                          <p:attrName>style.visibility</p:attrName>
                                        </p:attrNameLst>
                                      </p:cBhvr>
                                      <p:to>
                                        <p:strVal val="visible"/>
                                      </p:to>
                                    </p:set>
                                    <p:animEffect transition="in" filter="dissolve">
                                      <p:cBhvr>
                                        <p:cTn id="12" dur="500"/>
                                        <p:tgtEl>
                                          <p:spTgt spid="2255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550"/>
                                        </p:tgtEl>
                                        <p:attrNameLst>
                                          <p:attrName>style.visibility</p:attrName>
                                        </p:attrNameLst>
                                      </p:cBhvr>
                                      <p:to>
                                        <p:strVal val="visible"/>
                                      </p:to>
                                    </p:set>
                                    <p:animEffect transition="in" filter="checkerboard(across)">
                                      <p:cBhvr>
                                        <p:cTn id="17" dur="500"/>
                                        <p:tgtEl>
                                          <p:spTgt spid="225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60"/>
                                        </p:tgtEl>
                                        <p:attrNameLst>
                                          <p:attrName>style.visibility</p:attrName>
                                        </p:attrNameLst>
                                      </p:cBhvr>
                                      <p:to>
                                        <p:strVal val="visible"/>
                                      </p:to>
                                    </p:set>
                                    <p:animEffect transition="in" filter="dissolve">
                                      <p:cBhvr>
                                        <p:cTn id="22" dur="500"/>
                                        <p:tgtEl>
                                          <p:spTgt spid="2256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553"/>
                                        </p:tgtEl>
                                        <p:attrNameLst>
                                          <p:attrName>style.visibility</p:attrName>
                                        </p:attrNameLst>
                                      </p:cBhvr>
                                      <p:to>
                                        <p:strVal val="visible"/>
                                      </p:to>
                                    </p:set>
                                    <p:animEffect transition="in" filter="dissolve">
                                      <p:cBhvr>
                                        <p:cTn id="27" dur="500"/>
                                        <p:tgtEl>
                                          <p:spTgt spid="22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9" grpId="0" animBg="1"/>
      <p:bldP spid="22550" grpId="0" animBg="1"/>
      <p:bldP spid="22553" grpId="0" animBg="1"/>
      <p:bldP spid="22554" grpId="0" animBg="1"/>
      <p:bldP spid="2256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10329</TotalTime>
  <Words>6685</Words>
  <Application>Microsoft Office PowerPoint</Application>
  <PresentationFormat>On-screen Show (4:3)</PresentationFormat>
  <Paragraphs>699</Paragraphs>
  <Slides>44</Slides>
  <Notes>44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Arial</vt:lpstr>
      <vt:lpstr>Arial Black</vt:lpstr>
      <vt:lpstr>ＭＳ Ｐゴシック</vt:lpstr>
      <vt:lpstr>Symbol</vt:lpstr>
      <vt:lpstr>Times</vt:lpstr>
      <vt:lpstr>Times New Roman</vt:lpstr>
      <vt:lpstr>Wingdings 3</vt:lpstr>
      <vt:lpstr>Default Design</vt:lpstr>
      <vt:lpstr>Image</vt:lpstr>
      <vt:lpstr>Always Remember… </vt:lpstr>
      <vt:lpstr>PowerPoint Presentation</vt:lpstr>
      <vt:lpstr>A-Position—No Runner(s)</vt:lpstr>
      <vt:lpstr>PowerPoint Presentation</vt:lpstr>
      <vt:lpstr>B-Position—Runner on 1st Base</vt:lpstr>
      <vt:lpstr>C-Position—Multiple Runners</vt:lpstr>
      <vt:lpstr>Ball to 3rd Base</vt:lpstr>
      <vt:lpstr>Ball to Shortstop</vt:lpstr>
      <vt:lpstr>Ball to 2nd Base</vt:lpstr>
      <vt:lpstr>Imaginary Box</vt:lpstr>
      <vt:lpstr>2nd Base—1st Base</vt:lpstr>
      <vt:lpstr>Overthrow at 1st Base</vt:lpstr>
      <vt:lpstr>Single:  Left Field Line—No Runners on Base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Pickoff—Runner on 1st Base</vt:lpstr>
      <vt:lpstr>Steal—Runner from 1st to 2nd Base </vt:lpstr>
      <vt:lpstr>Overthrow on Pickoff—Runner on 1st Base</vt:lpstr>
      <vt:lpstr>Overthrow on a steal—Runner on 1st Base</vt:lpstr>
      <vt:lpstr>Pickoff—Runner on 1st &amp; 2nd Base</vt:lpstr>
      <vt:lpstr>Pickoff—Runner on 2nd Base</vt:lpstr>
      <vt:lpstr>Steal at 2nd—Runners on 1st &amp; 3rd Base </vt:lpstr>
      <vt:lpstr>Steal at 3rd—Runner on 2nd Base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Working the Plate—Check Swing</vt:lpstr>
      <vt:lpstr>Working the Plate—Getting the Bat Away  When the Batter Leaves the Bat in Home Plate Area</vt:lpstr>
      <vt:lpstr>Working the Plate— Passed Balls and Wild Pitches </vt:lpstr>
      <vt:lpstr>Working the Plate—Pop-Ups Behind the Plate</vt:lpstr>
    </vt:vector>
  </TitlesOfParts>
  <Company>USAF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Always Remember:</dc:title>
  <dc:creator>ramon.collazo</dc:creator>
  <cp:lastModifiedBy>Nancy Mayhew</cp:lastModifiedBy>
  <cp:revision>72</cp:revision>
  <dcterms:created xsi:type="dcterms:W3CDTF">2005-02-11T16:30:44Z</dcterms:created>
  <dcterms:modified xsi:type="dcterms:W3CDTF">2016-01-13T17:07:14Z</dcterms:modified>
</cp:coreProperties>
</file>